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3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4" r:id="rId2"/>
    <p:sldId id="305" r:id="rId3"/>
    <p:sldId id="306" r:id="rId4"/>
    <p:sldId id="320" r:id="rId5"/>
    <p:sldId id="321" r:id="rId6"/>
    <p:sldId id="350" r:id="rId7"/>
    <p:sldId id="307" r:id="rId8"/>
    <p:sldId id="342" r:id="rId9"/>
    <p:sldId id="308" r:id="rId10"/>
    <p:sldId id="317" r:id="rId11"/>
    <p:sldId id="340" r:id="rId12"/>
    <p:sldId id="319" r:id="rId13"/>
    <p:sldId id="323" r:id="rId14"/>
    <p:sldId id="310" r:id="rId15"/>
    <p:sldId id="312" r:id="rId16"/>
    <p:sldId id="347" r:id="rId17"/>
    <p:sldId id="348" r:id="rId18"/>
    <p:sldId id="313" r:id="rId19"/>
    <p:sldId id="314" r:id="rId20"/>
    <p:sldId id="294" r:id="rId21"/>
    <p:sldId id="322" r:id="rId22"/>
  </p:sldIdLst>
  <p:sldSz cx="8961438" cy="6721475"/>
  <p:notesSz cx="6761163" cy="9942513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D5E3EF"/>
    <a:srgbClr val="FCE1C4"/>
    <a:srgbClr val="B6B6B6"/>
    <a:srgbClr val="009EE3"/>
    <a:srgbClr val="8EC678"/>
    <a:srgbClr val="F7F9B9"/>
    <a:srgbClr val="B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5" autoAdjust="0"/>
    <p:restoredTop sz="86462" autoAdjust="0"/>
  </p:normalViewPr>
  <p:slideViewPr>
    <p:cSldViewPr snapToGrid="0">
      <p:cViewPr>
        <p:scale>
          <a:sx n="73" d="100"/>
          <a:sy n="73" d="100"/>
        </p:scale>
        <p:origin x="-1116" y="-30"/>
      </p:cViewPr>
      <p:guideLst>
        <p:guide orient="horz" pos="2117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693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gray">
          <a:xfrm>
            <a:off x="466725" y="622300"/>
            <a:ext cx="5834063" cy="4376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gray">
          <a:xfrm>
            <a:off x="547688" y="5341938"/>
            <a:ext cx="5761037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gray">
          <a:xfrm>
            <a:off x="6034088" y="9563100"/>
            <a:ext cx="536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E2E24DE-1A4C-4A31-A31F-4973F3E19E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gray">
          <a:xfrm>
            <a:off x="6257925" y="111125"/>
            <a:ext cx="3127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Doc ID</a:t>
            </a:r>
          </a:p>
        </p:txBody>
      </p:sp>
    </p:spTree>
    <p:extLst>
      <p:ext uri="{BB962C8B-B14F-4D97-AF65-F5344CB8AC3E}">
        <p14:creationId xmlns:p14="http://schemas.microsoft.com/office/powerpoint/2010/main" val="39264867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117475" indent="-115888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300038" indent="-180975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427038" indent="-125413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542925" indent="-1143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A71C9-30EB-45FF-BDA1-CAAA72E7D64D}" type="slidenum">
              <a:rPr lang="en-US" altLang="ru-RU" smtClean="0">
                <a:latin typeface="Arial" charset="0"/>
                <a:cs typeface="Arial" charset="0"/>
              </a:rPr>
              <a:pPr/>
              <a:t>0</a:t>
            </a:fld>
            <a:endParaRPr lang="en-US" altLang="ru-RU" smtClean="0">
              <a:latin typeface="Arial" charset="0"/>
              <a:cs typeface="Arial" charset="0"/>
            </a:endParaRPr>
          </a:p>
        </p:txBody>
      </p:sp>
      <p:sp>
        <p:nvSpPr>
          <p:cNvPr id="123906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ru-RU" smtClean="0">
                <a:latin typeface="Arial" charset="0"/>
                <a:cs typeface="Arial" charset="0"/>
              </a:rPr>
              <a:t>Doc ID</a:t>
            </a: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625475"/>
            <a:ext cx="5830887" cy="4373563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5343525"/>
            <a:ext cx="5759450" cy="246063"/>
          </a:xfrm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1259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2BD329-F8C3-4AD0-A56C-E63DAE076056}" type="slidenum">
              <a:rPr lang="en-US" smtClean="0">
                <a:latin typeface="Arial" charset="0"/>
                <a:cs typeface="Arial" charset="0"/>
              </a:rPr>
              <a:pPr/>
              <a:t>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5956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Doc ID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1300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6D692-655E-4DBA-BAE7-AE054277079C}" type="slidenum">
              <a:rPr lang="en-US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0052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Doc ID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46A63-20DD-4F68-B24F-CEC4B74F7669}" type="slidenum">
              <a:rPr lang="en-US" altLang="ru-RU" smtClean="0">
                <a:latin typeface="Arial" charset="0"/>
                <a:cs typeface="Arial" charset="0"/>
              </a:rPr>
              <a:pPr/>
              <a:t>19</a:t>
            </a:fld>
            <a:endParaRPr lang="en-US" altLang="ru-RU" smtClean="0">
              <a:latin typeface="Arial" charset="0"/>
              <a:cs typeface="Arial" charset="0"/>
            </a:endParaRPr>
          </a:p>
        </p:txBody>
      </p:sp>
      <p:sp>
        <p:nvSpPr>
          <p:cNvPr id="146434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ru-RU" smtClean="0">
                <a:latin typeface="Arial" charset="0"/>
                <a:cs typeface="Arial" charset="0"/>
              </a:rPr>
              <a:t>Doc ID</a:t>
            </a: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8313" y="622300"/>
            <a:ext cx="5832475" cy="437673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5" y="5341938"/>
            <a:ext cx="5759450" cy="246062"/>
          </a:xfrm>
          <a:noFill/>
          <a:ln/>
        </p:spPr>
        <p:txBody>
          <a:bodyPr/>
          <a:lstStyle/>
          <a:p>
            <a:pPr eaLnBrk="1" hangingPunct="1"/>
            <a:endParaRPr lang="de-DE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Я\AppData\Local\Microsoft\Windows\Temporary Internet Files\Content.IE5\84QDB03E\Family1-550x485[1].jp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3097764" y="1455575"/>
            <a:ext cx="5457422" cy="4811419"/>
          </a:xfrm>
          <a:prstGeom prst="rect">
            <a:avLst/>
          </a:prstGeom>
          <a:noFill/>
          <a:extLst/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McK Title Elements"/>
          <p:cNvGrpSpPr>
            <a:grpSpLocks/>
          </p:cNvGrpSpPr>
          <p:nvPr userDrawn="1"/>
        </p:nvGrpSpPr>
        <p:grpSpPr bwMode="auto">
          <a:xfrm>
            <a:off x="0" y="0"/>
            <a:ext cx="7575550" cy="6723063"/>
            <a:chOff x="0" y="0"/>
            <a:chExt cx="4772" cy="4235"/>
          </a:xfrm>
        </p:grpSpPr>
        <p:sp>
          <p:nvSpPr>
            <p:cNvPr id="7" name="McK Document type" hidden="1"/>
            <p:cNvSpPr txBox="1">
              <a:spLocks noChangeArrowheads="1"/>
            </p:cNvSpPr>
            <p:nvPr/>
          </p:nvSpPr>
          <p:spPr bwMode="gray">
            <a:xfrm>
              <a:off x="1663" y="3108"/>
              <a:ext cx="3109" cy="1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400" smtClean="0">
                  <a:cs typeface="+mn-cs"/>
                </a:rPr>
                <a:t>Document type</a:t>
              </a:r>
            </a:p>
          </p:txBody>
        </p:sp>
        <p:sp>
          <p:nvSpPr>
            <p:cNvPr id="8" name="McK Date" hidden="1"/>
            <p:cNvSpPr txBox="1">
              <a:spLocks noChangeArrowheads="1"/>
            </p:cNvSpPr>
            <p:nvPr/>
          </p:nvSpPr>
          <p:spPr bwMode="gray">
            <a:xfrm>
              <a:off x="1663" y="3275"/>
              <a:ext cx="3109" cy="1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400" smtClean="0">
                  <a:cs typeface="+mn-cs"/>
                </a:rPr>
                <a:t>Date</a:t>
              </a:r>
            </a:p>
          </p:txBody>
        </p:sp>
        <p:sp>
          <p:nvSpPr>
            <p:cNvPr id="9" name="McK Disclaimer" hidden="1"/>
            <p:cNvSpPr>
              <a:spLocks noChangeArrowheads="1"/>
            </p:cNvSpPr>
            <p:nvPr/>
          </p:nvSpPr>
          <p:spPr bwMode="gray">
            <a:xfrm>
              <a:off x="1663" y="3714"/>
              <a:ext cx="2777" cy="1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>
              <a:lvl1pPr defTabSz="804863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04863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04863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04863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04863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048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048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048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04863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r>
                <a:rPr lang="en-US" altLang="ru-RU" sz="800" smtClean="0">
                  <a:cs typeface="+mn-cs"/>
                </a:rPr>
                <a:t>CONFIDENTIAL AND PROPRIETARY</a:t>
              </a:r>
            </a:p>
            <a:p>
              <a:pPr>
                <a:defRPr/>
              </a:pPr>
              <a:r>
                <a:rPr lang="en-US" altLang="ru-RU" sz="800" smtClean="0">
                  <a:cs typeface="+mn-cs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10" name="TitleBottomPlaceholder" hidden="1"/>
            <p:cNvSpPr>
              <a:spLocks noChangeArrowheads="1"/>
            </p:cNvSpPr>
            <p:nvPr/>
          </p:nvSpPr>
          <p:spPr bwMode="gray">
            <a:xfrm>
              <a:off x="0" y="1410"/>
              <a:ext cx="1382" cy="2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600" smtClean="0">
                <a:cs typeface="+mn-cs"/>
              </a:endParaRPr>
            </a:p>
          </p:txBody>
        </p:sp>
        <p:sp>
          <p:nvSpPr>
            <p:cNvPr id="11" name="TitleTopPlaceholder" hidden="1"/>
            <p:cNvSpPr>
              <a:spLocks noChangeArrowheads="1"/>
            </p:cNvSpPr>
            <p:nvPr/>
          </p:nvSpPr>
          <p:spPr bwMode="gray">
            <a:xfrm>
              <a:off x="0" y="0"/>
              <a:ext cx="1382" cy="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600" smtClean="0">
                <a:cs typeface="+mn-cs"/>
              </a:endParaRPr>
            </a:p>
          </p:txBody>
        </p:sp>
      </p:grpSp>
      <p:sp>
        <p:nvSpPr>
          <p:cNvPr id="12" name="AutoShape 4" descr="Картинки по запросу ЦЛП"/>
          <p:cNvSpPr>
            <a:spLocks noChangeAspect="1" noChangeArrowheads="1"/>
          </p:cNvSpPr>
          <p:nvPr userDrawn="1"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cs typeface="+mn-cs"/>
            </a:endParaRPr>
          </a:p>
        </p:txBody>
      </p:sp>
      <p:grpSp>
        <p:nvGrpSpPr>
          <p:cNvPr id="13" name="Группа 74"/>
          <p:cNvGrpSpPr>
            <a:grpSpLocks/>
          </p:cNvGrpSpPr>
          <p:nvPr userDrawn="1"/>
        </p:nvGrpSpPr>
        <p:grpSpPr bwMode="auto">
          <a:xfrm>
            <a:off x="4583113" y="214313"/>
            <a:ext cx="3870325" cy="849312"/>
            <a:chOff x="4583133" y="214605"/>
            <a:chExt cx="3870403" cy="849086"/>
          </a:xfrm>
        </p:grpSpPr>
        <p:pic>
          <p:nvPicPr>
            <p:cNvPr id="14" name="Рисунок 75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3133" y="214605"/>
              <a:ext cx="849086" cy="849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attachment (4)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74185" y="251928"/>
              <a:ext cx="663745" cy="746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13374" y="391893"/>
              <a:ext cx="1240162" cy="45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Рисунок 75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567363" y="252413"/>
            <a:ext cx="64770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40013" y="2133600"/>
            <a:ext cx="4935537" cy="487363"/>
          </a:xfrm>
        </p:spPr>
        <p:txBody>
          <a:bodyPr/>
          <a:lstStyle>
            <a:lvl1pPr>
              <a:defRPr sz="3200" b="0">
                <a:solidFill>
                  <a:srgbClr val="009EE3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40013" y="3867150"/>
            <a:ext cx="4935537" cy="2127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C0D26-4855-4481-9AB0-11EE757AE996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83363" y="230188"/>
            <a:ext cx="2154237" cy="2771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9063" y="230188"/>
            <a:ext cx="6311900" cy="2771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14B9-F837-4F9E-B016-B580BF9BF8A0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604EC-4E78-4B73-9235-CB95A03A9633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25" y="4319588"/>
            <a:ext cx="7616825" cy="133508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8025" y="2849563"/>
            <a:ext cx="7616825" cy="14700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D6829-2D9A-440E-8F21-2A0D2AABD668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52563" y="1779588"/>
            <a:ext cx="2074862" cy="1222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79825" y="1779588"/>
            <a:ext cx="2074863" cy="1222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F59FB-9617-4B88-BFDD-B30492662B2B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269875"/>
            <a:ext cx="8066088" cy="11191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7675" y="1504950"/>
            <a:ext cx="3959225" cy="627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7675" y="2132013"/>
            <a:ext cx="3959225" cy="3871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52950" y="1504950"/>
            <a:ext cx="3960813" cy="627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52950" y="2132013"/>
            <a:ext cx="3960813" cy="3871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143A3-DCDD-4BA6-9806-DDA85DF30310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2E358-9B07-469E-9853-709EDFF9C1C6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B5DE3-49BE-4836-BD7D-F86FCA0D9CA7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268288"/>
            <a:ext cx="2947988" cy="1138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613" y="268288"/>
            <a:ext cx="5010150" cy="5735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675" y="1406525"/>
            <a:ext cx="2947988" cy="4597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8632-68DF-40E1-AB7C-A13711F36298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775" y="4705350"/>
            <a:ext cx="5376863" cy="555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55775" y="600075"/>
            <a:ext cx="5376863" cy="4033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5775" y="5260975"/>
            <a:ext cx="5376863" cy="7889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8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90584-0D39-4D9A-83FD-5F53F32BC4EB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tags" Target="../tags/tag6.xml"/><Relationship Id="rId26" Type="http://schemas.openxmlformats.org/officeDocument/2006/relationships/tags" Target="../tags/tag14.xml"/><Relationship Id="rId39" Type="http://schemas.openxmlformats.org/officeDocument/2006/relationships/tags" Target="../tags/tag27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9.xml"/><Relationship Id="rId34" Type="http://schemas.openxmlformats.org/officeDocument/2006/relationships/tags" Target="../tags/tag22.xml"/><Relationship Id="rId42" Type="http://schemas.openxmlformats.org/officeDocument/2006/relationships/oleObject" Target="../embeddings/oleObject1.bin"/><Relationship Id="rId47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5" Type="http://schemas.openxmlformats.org/officeDocument/2006/relationships/tags" Target="../tags/tag13.xml"/><Relationship Id="rId33" Type="http://schemas.openxmlformats.org/officeDocument/2006/relationships/tags" Target="../tags/tag21.xml"/><Relationship Id="rId38" Type="http://schemas.openxmlformats.org/officeDocument/2006/relationships/tags" Target="../tags/tag26.xml"/><Relationship Id="rId46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29" Type="http://schemas.openxmlformats.org/officeDocument/2006/relationships/tags" Target="../tags/tag17.xml"/><Relationship Id="rId41" Type="http://schemas.openxmlformats.org/officeDocument/2006/relationships/tags" Target="../tags/tag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2.xml"/><Relationship Id="rId32" Type="http://schemas.openxmlformats.org/officeDocument/2006/relationships/tags" Target="../tags/tag20.xml"/><Relationship Id="rId37" Type="http://schemas.openxmlformats.org/officeDocument/2006/relationships/tags" Target="../tags/tag25.xml"/><Relationship Id="rId40" Type="http://schemas.openxmlformats.org/officeDocument/2006/relationships/tags" Target="../tags/tag28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28" Type="http://schemas.openxmlformats.org/officeDocument/2006/relationships/tags" Target="../tags/tag16.xml"/><Relationship Id="rId36" Type="http://schemas.openxmlformats.org/officeDocument/2006/relationships/tags" Target="../tags/tag2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31" Type="http://schemas.openxmlformats.org/officeDocument/2006/relationships/tags" Target="../tags/tag19.xml"/><Relationship Id="rId4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Relationship Id="rId27" Type="http://schemas.openxmlformats.org/officeDocument/2006/relationships/tags" Target="../tags/tag15.xml"/><Relationship Id="rId30" Type="http://schemas.openxmlformats.org/officeDocument/2006/relationships/tags" Target="../tags/tag18.xml"/><Relationship Id="rId35" Type="http://schemas.openxmlformats.org/officeDocument/2006/relationships/tags" Target="../tags/tag23.xml"/><Relationship Id="rId43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" name="Object 10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think-cell Slide" r:id="rId42" imgW="360" imgH="360" progId="">
                  <p:embed/>
                </p:oleObj>
              </mc:Choice>
              <mc:Fallback>
                <p:oleObj name="think-cell Slide" r:id="rId42" imgW="360" imgH="36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SlideBottomBar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0" y="6300788"/>
            <a:ext cx="8961438" cy="422275"/>
          </a:xfrm>
          <a:prstGeom prst="rect">
            <a:avLst/>
          </a:prstGeom>
          <a:gradFill rotWithShape="1">
            <a:gsLst>
              <a:gs pos="0">
                <a:srgbClr val="B6B6B6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1600" smtClean="0">
              <a:cs typeface="+mn-cs"/>
            </a:endParaRPr>
          </a:p>
        </p:txBody>
      </p:sp>
      <p:sp>
        <p:nvSpPr>
          <p:cNvPr id="1037" name="McK 2. Slide Title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gray">
          <a:xfrm>
            <a:off x="119063" y="230188"/>
            <a:ext cx="86185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9" name="McK 1. On-page tracker" hidden="1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119063" y="26988"/>
            <a:ext cx="850900" cy="2127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808080"/>
                </a:solidFill>
                <a:cs typeface="+mn-cs"/>
              </a:rPr>
              <a:t>TRACKER</a:t>
            </a:r>
          </a:p>
        </p:txBody>
      </p:sp>
      <p:sp>
        <p:nvSpPr>
          <p:cNvPr id="1030" name="McK 3. Unit of measure" hidden="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119063" y="531813"/>
            <a:ext cx="3656012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grpSp>
        <p:nvGrpSpPr>
          <p:cNvPr id="1040" name="McK Slide Elements"/>
          <p:cNvGrpSpPr>
            <a:grpSpLocks/>
          </p:cNvGrpSpPr>
          <p:nvPr userDrawn="1"/>
        </p:nvGrpSpPr>
        <p:grpSpPr bwMode="auto">
          <a:xfrm>
            <a:off x="119063" y="6080125"/>
            <a:ext cx="8548687" cy="508000"/>
            <a:chOff x="75" y="3830"/>
            <a:chExt cx="5385" cy="320"/>
          </a:xfrm>
        </p:grpSpPr>
        <p:sp>
          <p:nvSpPr>
            <p:cNvPr id="1084" name="McK 4. Footnote" hidden="1"/>
            <p:cNvSpPr txBox="1">
              <a:spLocks noChangeArrowheads="1"/>
            </p:cNvSpPr>
            <p:nvPr userDrawn="1"/>
          </p:nvSpPr>
          <p:spPr bwMode="gray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b">
              <a:spAutoFit/>
            </a:bodyPr>
            <a:lstStyle>
              <a:lvl1pPr marL="104775" indent="-104775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mtClean="0">
                  <a:cs typeface="+mn-cs"/>
                </a:rPr>
                <a:t>1 Footnote</a:t>
              </a:r>
            </a:p>
          </p:txBody>
        </p:sp>
        <p:sp>
          <p:nvSpPr>
            <p:cNvPr id="1085" name="McK 5. Source" hidden="1"/>
            <p:cNvSpPr>
              <a:spLocks noChangeArrowheads="1"/>
            </p:cNvSpPr>
            <p:nvPr userDrawn="1"/>
          </p:nvSpPr>
          <p:spPr bwMode="gray">
            <a:xfrm>
              <a:off x="75" y="4054"/>
              <a:ext cx="3979" cy="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 anchor="ctr">
              <a:spAutoFit/>
            </a:bodyPr>
            <a:lstStyle>
              <a:lvl1pPr marL="609600" indent="-609600" defTabSz="895350" eaLnBrk="0" hangingPunct="0"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95350" eaLnBrk="0" hangingPunct="0"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95350" eaLnBrk="0" hangingPunct="0"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95350" eaLnBrk="0" hangingPunct="0"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95350" eaLnBrk="0" hangingPunct="0"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mtClean="0">
                  <a:solidFill>
                    <a:srgbClr val="000000"/>
                  </a:solidFill>
                  <a:cs typeface="+mn-cs"/>
                </a:rPr>
                <a:t>SOURCE: Source</a:t>
              </a:r>
            </a:p>
          </p:txBody>
        </p:sp>
      </p:grpSp>
      <p:grpSp>
        <p:nvGrpSpPr>
          <p:cNvPr id="1041" name="ACET" hidden="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1452563" y="1127125"/>
            <a:ext cx="4264025" cy="508000"/>
            <a:chOff x="915" y="710"/>
            <a:chExt cx="2686" cy="320"/>
          </a:xfrm>
        </p:grpSpPr>
        <p:cxnSp>
          <p:nvCxnSpPr>
            <p:cNvPr id="1091" name="AutoShape 249" hidden="1"/>
            <p:cNvCxnSpPr>
              <a:cxnSpLocks noChangeShapeType="1"/>
              <a:stCxn id="1083" idx="4"/>
              <a:endCxn id="1083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83" name="AutoShape 250" hidden="1"/>
            <p:cNvSpPr>
              <a:spLocks noChangeArrowheads="1"/>
            </p:cNvSpPr>
            <p:nvPr/>
          </p:nvSpPr>
          <p:spPr bwMode="gray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/>
          </p:spPr>
          <p:txBody>
            <a:bodyPr lIns="0" tIns="0" rIns="0" bIns="18288" anchor="b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600" b="1" smtClean="0">
                  <a:cs typeface="+mn-cs"/>
                </a:rPr>
                <a:t>Title</a:t>
              </a:r>
            </a:p>
            <a:p>
              <a:pPr eaLnBrk="1" hangingPunct="1">
                <a:defRPr/>
              </a:pPr>
              <a:r>
                <a:rPr lang="en-US" altLang="ru-RU" sz="1600" smtClean="0">
                  <a:solidFill>
                    <a:srgbClr val="808080"/>
                  </a:solidFill>
                  <a:cs typeface="+mn-cs"/>
                </a:rPr>
                <a:t>Unit of measure</a:t>
              </a:r>
            </a:p>
          </p:txBody>
        </p:sp>
      </p:grpSp>
      <p:sp>
        <p:nvSpPr>
          <p:cNvPr id="1304" name="Rectangle 280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gray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0642429-7668-4965-8B44-B5F897ADD749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1043" name="Rectangle 286"/>
          <p:cNvSpPr>
            <a:spLocks noGrp="1" noChangeArrowheads="1"/>
          </p:cNvSpPr>
          <p:nvPr>
            <p:ph type="body" idx="1"/>
            <p:custDataLst>
              <p:tags r:id="rId21"/>
            </p:custDataLst>
          </p:nvPr>
        </p:nvSpPr>
        <p:spPr bwMode="gray">
          <a:xfrm>
            <a:off x="1452563" y="1779588"/>
            <a:ext cx="430212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35" name="SlideLogoSeparator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8418513" y="6403975"/>
            <a:ext cx="39687" cy="182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53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1200" smtClean="0">
                <a:cs typeface="+mn-cs"/>
              </a:rPr>
              <a:t>|</a:t>
            </a:r>
          </a:p>
        </p:txBody>
      </p:sp>
      <p:grpSp>
        <p:nvGrpSpPr>
          <p:cNvPr id="1045" name="LegendBoxes" hidden="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7894638" y="300038"/>
            <a:ext cx="842962" cy="976312"/>
            <a:chOff x="3394" y="519"/>
            <a:chExt cx="531" cy="615"/>
          </a:xfrm>
        </p:grpSpPr>
        <p:sp>
          <p:nvSpPr>
            <p:cNvPr id="1074" name="LegendRectangle1" hidden="1"/>
            <p:cNvSpPr>
              <a:spLocks noChangeArrowheads="1"/>
            </p:cNvSpPr>
            <p:nvPr userDrawn="1"/>
          </p:nvSpPr>
          <p:spPr bwMode="gray">
            <a:xfrm>
              <a:off x="3394" y="526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600" smtClean="0">
                <a:cs typeface="+mn-cs"/>
              </a:endParaRPr>
            </a:p>
          </p:txBody>
        </p:sp>
        <p:sp>
          <p:nvSpPr>
            <p:cNvPr id="1075" name="LegendRectangle2" hidden="1"/>
            <p:cNvSpPr>
              <a:spLocks noChangeArrowheads="1"/>
            </p:cNvSpPr>
            <p:nvPr userDrawn="1"/>
          </p:nvSpPr>
          <p:spPr bwMode="gray">
            <a:xfrm>
              <a:off x="3394" y="69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600" smtClean="0">
                <a:cs typeface="+mn-cs"/>
              </a:endParaRPr>
            </a:p>
          </p:txBody>
        </p:sp>
        <p:sp>
          <p:nvSpPr>
            <p:cNvPr id="1076" name="LegendRectangle3" hidden="1"/>
            <p:cNvSpPr>
              <a:spLocks noChangeArrowheads="1"/>
            </p:cNvSpPr>
            <p:nvPr userDrawn="1"/>
          </p:nvSpPr>
          <p:spPr bwMode="gray">
            <a:xfrm>
              <a:off x="3394" y="860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600" smtClean="0">
                <a:cs typeface="+mn-cs"/>
              </a:endParaRPr>
            </a:p>
          </p:txBody>
        </p:sp>
        <p:sp>
          <p:nvSpPr>
            <p:cNvPr id="1077" name="LegendRectangle4" hidden="1"/>
            <p:cNvSpPr>
              <a:spLocks noChangeArrowheads="1"/>
            </p:cNvSpPr>
            <p:nvPr userDrawn="1"/>
          </p:nvSpPr>
          <p:spPr bwMode="gray">
            <a:xfrm>
              <a:off x="3394" y="1027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600" smtClean="0">
                <a:cs typeface="+mn-cs"/>
              </a:endParaRPr>
            </a:p>
          </p:txBody>
        </p:sp>
        <p:sp>
          <p:nvSpPr>
            <p:cNvPr id="1078" name="Legend1" hidden="1"/>
            <p:cNvSpPr>
              <a:spLocks noChangeArrowheads="1"/>
            </p:cNvSpPr>
            <p:nvPr userDrawn="1"/>
          </p:nvSpPr>
          <p:spPr bwMode="gray">
            <a:xfrm>
              <a:off x="3554" y="519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Legend1</a:t>
              </a:r>
            </a:p>
          </p:txBody>
        </p:sp>
        <p:sp>
          <p:nvSpPr>
            <p:cNvPr id="1079" name="Legend2" hidden="1"/>
            <p:cNvSpPr>
              <a:spLocks noChangeArrowheads="1"/>
            </p:cNvSpPr>
            <p:nvPr userDrawn="1"/>
          </p:nvSpPr>
          <p:spPr bwMode="gray">
            <a:xfrm>
              <a:off x="3554" y="684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Legend2</a:t>
              </a:r>
            </a:p>
          </p:txBody>
        </p:sp>
        <p:sp>
          <p:nvSpPr>
            <p:cNvPr id="1080" name="Legend3" hidden="1"/>
            <p:cNvSpPr>
              <a:spLocks noChangeArrowheads="1"/>
            </p:cNvSpPr>
            <p:nvPr userDrawn="1"/>
          </p:nvSpPr>
          <p:spPr bwMode="gray">
            <a:xfrm>
              <a:off x="3554" y="849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Legend3</a:t>
              </a:r>
            </a:p>
          </p:txBody>
        </p:sp>
        <p:sp>
          <p:nvSpPr>
            <p:cNvPr id="1081" name="Legend4" hidden="1"/>
            <p:cNvSpPr>
              <a:spLocks noChangeArrowheads="1"/>
            </p:cNvSpPr>
            <p:nvPr userDrawn="1"/>
          </p:nvSpPr>
          <p:spPr bwMode="gray">
            <a:xfrm>
              <a:off x="3554" y="1019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Legend4</a:t>
              </a:r>
            </a:p>
          </p:txBody>
        </p:sp>
      </p:grpSp>
      <p:grpSp>
        <p:nvGrpSpPr>
          <p:cNvPr id="1046" name="LegendLines" hidden="1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7577138" y="300038"/>
            <a:ext cx="1160462" cy="706437"/>
            <a:chOff x="2411" y="2750"/>
            <a:chExt cx="731" cy="445"/>
          </a:xfrm>
        </p:grpSpPr>
        <p:sp>
          <p:nvSpPr>
            <p:cNvPr id="1068" name="LineLegend1" hidden="1"/>
            <p:cNvSpPr>
              <a:spLocks noChangeShapeType="1"/>
            </p:cNvSpPr>
            <p:nvPr/>
          </p:nvSpPr>
          <p:spPr bwMode="gray">
            <a:xfrm>
              <a:off x="2411" y="2807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69" name="LineLegend2" hidden="1"/>
            <p:cNvSpPr>
              <a:spLocks noChangeShapeType="1"/>
            </p:cNvSpPr>
            <p:nvPr/>
          </p:nvSpPr>
          <p:spPr bwMode="gray">
            <a:xfrm>
              <a:off x="2411" y="2972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70" name="LineLegend3" hidden="1"/>
            <p:cNvSpPr>
              <a:spLocks noChangeShapeType="1"/>
            </p:cNvSpPr>
            <p:nvPr/>
          </p:nvSpPr>
          <p:spPr bwMode="gray">
            <a:xfrm>
              <a:off x="2411" y="3137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71" name="Legend1" hidden="1"/>
            <p:cNvSpPr>
              <a:spLocks noChangeArrowheads="1"/>
            </p:cNvSpPr>
            <p:nvPr userDrawn="1"/>
          </p:nvSpPr>
          <p:spPr bwMode="gray">
            <a:xfrm>
              <a:off x="2771" y="2750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Legend1</a:t>
              </a:r>
            </a:p>
          </p:txBody>
        </p:sp>
        <p:sp>
          <p:nvSpPr>
            <p:cNvPr id="1072" name="Legend2" hidden="1"/>
            <p:cNvSpPr>
              <a:spLocks noChangeArrowheads="1"/>
            </p:cNvSpPr>
            <p:nvPr userDrawn="1"/>
          </p:nvSpPr>
          <p:spPr bwMode="gray">
            <a:xfrm>
              <a:off x="2771" y="2915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Legend2</a:t>
              </a:r>
            </a:p>
          </p:txBody>
        </p:sp>
        <p:sp>
          <p:nvSpPr>
            <p:cNvPr id="1073" name="Legend3" hidden="1"/>
            <p:cNvSpPr>
              <a:spLocks noChangeArrowheads="1"/>
            </p:cNvSpPr>
            <p:nvPr userDrawn="1"/>
          </p:nvSpPr>
          <p:spPr bwMode="gray">
            <a:xfrm>
              <a:off x="2771" y="3080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Legend3</a:t>
              </a:r>
            </a:p>
          </p:txBody>
        </p:sp>
      </p:grpSp>
      <p:grpSp>
        <p:nvGrpSpPr>
          <p:cNvPr id="1047" name="LegendMoons" hidden="1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7878763" y="300038"/>
            <a:ext cx="858837" cy="1233487"/>
            <a:chOff x="4965" y="484"/>
            <a:chExt cx="541" cy="777"/>
          </a:xfrm>
        </p:grpSpPr>
        <p:grpSp>
          <p:nvGrpSpPr>
            <p:cNvPr id="1057" name="MoonLegend1" hidden="1"/>
            <p:cNvGrpSpPr>
              <a:grpSpLocks noChangeAspect="1"/>
            </p:cNvGrpSpPr>
            <p:nvPr userDrawn="1">
              <p:custDataLst>
                <p:tags r:id="rId27"/>
              </p:custDataLst>
            </p:nvPr>
          </p:nvGrpSpPr>
          <p:grpSpPr bwMode="auto">
            <a:xfrm>
              <a:off x="4965" y="486"/>
              <a:ext cx="112" cy="112"/>
              <a:chOff x="4533" y="183"/>
              <a:chExt cx="144" cy="144"/>
            </a:xfrm>
          </p:grpSpPr>
          <p:sp>
            <p:nvSpPr>
              <p:cNvPr id="1066" name="Oval 318" hidden="1"/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1600" smtClean="0">
                  <a:cs typeface="+mn-cs"/>
                </a:endParaRPr>
              </a:p>
            </p:txBody>
          </p:sp>
          <p:sp>
            <p:nvSpPr>
              <p:cNvPr id="1067" name="Arc 319" hidden="1"/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3"/>
                <a:ext cx="144" cy="144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</a:path>
                  <a:path w="43200" h="43200" stroke="0" extrusionOk="0">
                    <a:moveTo>
                      <a:pt x="21599" y="0"/>
                    </a:move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ru-RU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058" name="MoonLegend2" hidden="1"/>
            <p:cNvGrpSpPr>
              <a:grpSpLocks noChangeAspect="1"/>
            </p:cNvGrpSpPr>
            <p:nvPr userDrawn="1">
              <p:custDataLst>
                <p:tags r:id="rId28"/>
              </p:custDataLst>
            </p:nvPr>
          </p:nvGrpSpPr>
          <p:grpSpPr bwMode="auto">
            <a:xfrm>
              <a:off x="4965" y="650"/>
              <a:ext cx="112" cy="112"/>
              <a:chOff x="1694" y="2044"/>
              <a:chExt cx="160" cy="160"/>
            </a:xfrm>
          </p:grpSpPr>
          <p:sp>
            <p:nvSpPr>
              <p:cNvPr id="1064" name="Oval 321" hidden="1"/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1600" smtClean="0">
                  <a:cs typeface="+mn-cs"/>
                </a:endParaRPr>
              </a:p>
            </p:txBody>
          </p:sp>
          <p:sp>
            <p:nvSpPr>
              <p:cNvPr id="1065" name="Arc 322" hidden="1"/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774" y="2044"/>
                <a:ext cx="80" cy="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ru-RU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059" name="MoonLegend3" hidden="1"/>
            <p:cNvGrpSpPr>
              <a:grpSpLocks noChangeAspect="1"/>
            </p:cNvGrpSpPr>
            <p:nvPr userDrawn="1">
              <p:custDataLst>
                <p:tags r:id="rId29"/>
              </p:custDataLst>
            </p:nvPr>
          </p:nvGrpSpPr>
          <p:grpSpPr bwMode="auto">
            <a:xfrm>
              <a:off x="4965" y="815"/>
              <a:ext cx="112" cy="112"/>
              <a:chOff x="4495" y="897"/>
              <a:chExt cx="160" cy="160"/>
            </a:xfrm>
          </p:grpSpPr>
          <p:sp>
            <p:nvSpPr>
              <p:cNvPr id="1062" name="Oval 324" hidden="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89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1600" smtClean="0">
                  <a:cs typeface="+mn-cs"/>
                </a:endParaRPr>
              </a:p>
            </p:txBody>
          </p:sp>
          <p:sp>
            <p:nvSpPr>
              <p:cNvPr id="1063" name="Arc 325" hidden="1"/>
              <p:cNvSpPr>
                <a:spLocks noChangeAspect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575" y="897"/>
                <a:ext cx="80" cy="160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ru-RU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060" name="MoonLegend4" hidden="1"/>
            <p:cNvGrpSpPr>
              <a:grpSpLocks noChangeAspect="1"/>
            </p:cNvGrpSpPr>
            <p:nvPr userDrawn="1">
              <p:custDataLst>
                <p:tags r:id="rId30"/>
              </p:custDataLst>
            </p:nvPr>
          </p:nvGrpSpPr>
          <p:grpSpPr bwMode="auto">
            <a:xfrm>
              <a:off x="4965" y="982"/>
              <a:ext cx="112" cy="112"/>
              <a:chOff x="4495" y="1198"/>
              <a:chExt cx="160" cy="160"/>
            </a:xfrm>
          </p:grpSpPr>
          <p:sp>
            <p:nvSpPr>
              <p:cNvPr id="2" name="Oval 327" hidden="1"/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1600" smtClean="0">
                  <a:cs typeface="+mn-cs"/>
                </a:endParaRPr>
              </a:p>
            </p:txBody>
          </p:sp>
          <p:sp>
            <p:nvSpPr>
              <p:cNvPr id="3" name="Arc 328" hidden="1"/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198"/>
                <a:ext cx="160" cy="160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ru-RU"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061" name="MoonLegend5" hidden="1"/>
            <p:cNvGrpSpPr>
              <a:grpSpLocks noChangeAspect="1"/>
            </p:cNvGrpSpPr>
            <p:nvPr userDrawn="1">
              <p:custDataLst>
                <p:tags r:id="rId31"/>
              </p:custDataLst>
            </p:nvPr>
          </p:nvGrpSpPr>
          <p:grpSpPr bwMode="auto">
            <a:xfrm>
              <a:off x="4965" y="1147"/>
              <a:ext cx="112" cy="112"/>
              <a:chOff x="4495" y="1440"/>
              <a:chExt cx="160" cy="160"/>
            </a:xfrm>
          </p:grpSpPr>
          <p:sp>
            <p:nvSpPr>
              <p:cNvPr id="4" name="Oval 330" hidden="1"/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1600" smtClean="0">
                  <a:cs typeface="+mn-cs"/>
                </a:endParaRPr>
              </a:p>
            </p:txBody>
          </p:sp>
          <p:sp>
            <p:nvSpPr>
              <p:cNvPr id="5" name="Oval 331" hidden="1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1600" smtClean="0">
                  <a:cs typeface="+mn-cs"/>
                </a:endParaRPr>
              </a:p>
            </p:txBody>
          </p:sp>
        </p:grpSp>
        <p:sp>
          <p:nvSpPr>
            <p:cNvPr id="6" name="Legend1" hidden="1"/>
            <p:cNvSpPr>
              <a:spLocks noChangeArrowheads="1"/>
            </p:cNvSpPr>
            <p:nvPr userDrawn="1"/>
          </p:nvSpPr>
          <p:spPr bwMode="gray">
            <a:xfrm>
              <a:off x="5135" y="484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Legend1</a:t>
              </a:r>
            </a:p>
          </p:txBody>
        </p:sp>
        <p:sp>
          <p:nvSpPr>
            <p:cNvPr id="7" name="Legend2" hidden="1"/>
            <p:cNvSpPr>
              <a:spLocks noChangeArrowheads="1"/>
            </p:cNvSpPr>
            <p:nvPr userDrawn="1"/>
          </p:nvSpPr>
          <p:spPr bwMode="gray">
            <a:xfrm>
              <a:off x="5135" y="649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Legend2</a:t>
              </a:r>
            </a:p>
          </p:txBody>
        </p:sp>
        <p:sp>
          <p:nvSpPr>
            <p:cNvPr id="1055" name="Legend3" hidden="1"/>
            <p:cNvSpPr>
              <a:spLocks noChangeArrowheads="1"/>
            </p:cNvSpPr>
            <p:nvPr userDrawn="1"/>
          </p:nvSpPr>
          <p:spPr bwMode="gray">
            <a:xfrm>
              <a:off x="5135" y="814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Legend3</a:t>
              </a:r>
            </a:p>
          </p:txBody>
        </p:sp>
        <p:sp>
          <p:nvSpPr>
            <p:cNvPr id="8" name="Legend4" hidden="1"/>
            <p:cNvSpPr>
              <a:spLocks noChangeArrowheads="1"/>
            </p:cNvSpPr>
            <p:nvPr userDrawn="1"/>
          </p:nvSpPr>
          <p:spPr bwMode="gray">
            <a:xfrm>
              <a:off x="5135" y="981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Legend4</a:t>
              </a:r>
            </a:p>
          </p:txBody>
        </p:sp>
        <p:sp>
          <p:nvSpPr>
            <p:cNvPr id="9" name="Legend5" hidden="1"/>
            <p:cNvSpPr>
              <a:spLocks noChangeArrowheads="1"/>
            </p:cNvSpPr>
            <p:nvPr userDrawn="1"/>
          </p:nvSpPr>
          <p:spPr bwMode="gray">
            <a:xfrm>
              <a:off x="5135" y="1146"/>
              <a:ext cx="371" cy="11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1200" smtClean="0">
                  <a:cs typeface="+mn-cs"/>
                </a:rPr>
                <a:t>Legend5</a:t>
              </a:r>
            </a:p>
          </p:txBody>
        </p:sp>
      </p:grpSp>
      <p:grpSp>
        <p:nvGrpSpPr>
          <p:cNvPr id="1048" name="Sticker" hidden="1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7643813" y="300038"/>
            <a:ext cx="1093787" cy="209550"/>
            <a:chOff x="4817" y="376"/>
            <a:chExt cx="689" cy="132"/>
          </a:xfrm>
        </p:grpSpPr>
        <p:cxnSp>
          <p:nvCxnSpPr>
            <p:cNvPr id="1054" name="AutoShape 338" hidden="1"/>
            <p:cNvCxnSpPr>
              <a:cxnSpLocks noChangeShapeType="1"/>
            </p:cNvCxnSpPr>
            <p:nvPr userDrawn="1"/>
          </p:nvCxnSpPr>
          <p:spPr bwMode="gray">
            <a:xfrm>
              <a:off x="4817" y="508"/>
              <a:ext cx="68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0" name="AutoShape 339" hidden="1"/>
            <p:cNvSpPr>
              <a:spLocks noChangeArrowheads="1"/>
            </p:cNvSpPr>
            <p:nvPr userDrawn="1"/>
          </p:nvSpPr>
          <p:spPr bwMode="gray">
            <a:xfrm>
              <a:off x="4817" y="376"/>
              <a:ext cx="689" cy="13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/>
          </p:spPr>
          <p:txBody>
            <a:bodyPr wrap="none" lIns="27432" tIns="0" rIns="0" bIns="27432">
              <a:spAutoFit/>
            </a:bodyPr>
            <a:lstStyle>
              <a:lvl1pPr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953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buClr>
                  <a:schemeClr val="tx2"/>
                </a:buClr>
                <a:defRPr/>
              </a:pPr>
              <a:r>
                <a:rPr lang="en-US" altLang="ru-RU" sz="1200" smtClean="0">
                  <a:solidFill>
                    <a:srgbClr val="808080"/>
                  </a:solidFill>
                  <a:cs typeface="+mn-cs"/>
                </a:rPr>
                <a:t>ILLUSTRATIVE</a:t>
              </a:r>
            </a:p>
          </p:txBody>
        </p:sp>
        <p:cxnSp>
          <p:nvCxnSpPr>
            <p:cNvPr id="1056" name="AutoShape 340" hidden="1"/>
            <p:cNvCxnSpPr>
              <a:cxnSpLocks noChangeShapeType="1"/>
            </p:cNvCxnSpPr>
            <p:nvPr userDrawn="1"/>
          </p:nvCxnSpPr>
          <p:spPr bwMode="gray">
            <a:xfrm>
              <a:off x="4817" y="376"/>
              <a:ext cx="0" cy="132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</p:grpSp>
      <p:grpSp>
        <p:nvGrpSpPr>
          <p:cNvPr id="1049" name="Группа 60"/>
          <p:cNvGrpSpPr>
            <a:grpSpLocks/>
          </p:cNvGrpSpPr>
          <p:nvPr userDrawn="1"/>
        </p:nvGrpSpPr>
        <p:grpSpPr bwMode="auto">
          <a:xfrm>
            <a:off x="5813425" y="6286500"/>
            <a:ext cx="2397125" cy="396875"/>
            <a:chOff x="4583133" y="214605"/>
            <a:chExt cx="3963706" cy="849086"/>
          </a:xfrm>
        </p:grpSpPr>
        <p:pic>
          <p:nvPicPr>
            <p:cNvPr id="1051" name="Рисунок 61"/>
            <p:cNvPicPr>
              <a:picLocks noChangeAspect="1"/>
            </p:cNvPicPr>
            <p:nvPr userDrawn="1"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4583133" y="214605"/>
              <a:ext cx="849086" cy="849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2" name="Picture 4" descr="attachment (4)"/>
            <p:cNvPicPr>
              <a:picLocks noChangeAspect="1" noChangeArrowheads="1"/>
            </p:cNvPicPr>
            <p:nvPr userDrawn="1"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567488" y="251928"/>
              <a:ext cx="663745" cy="746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3" name="Picture 5"/>
            <p:cNvPicPr>
              <a:picLocks noChangeAspect="1" noChangeArrowheads="1"/>
            </p:cNvPicPr>
            <p:nvPr userDrawn="1"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7306677" y="391893"/>
              <a:ext cx="1240162" cy="45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50" name="Рисунок 61"/>
          <p:cNvPicPr>
            <a:picLocks noChangeAspect="1"/>
          </p:cNvPicPr>
          <p:nvPr userDrawn="1"/>
        </p:nvPicPr>
        <p:blipFill>
          <a:blip r:embed="rId47"/>
          <a:srcRect/>
          <a:stretch>
            <a:fillRect/>
          </a:stretch>
        </p:blipFill>
        <p:spPr bwMode="auto">
          <a:xfrm>
            <a:off x="6457950" y="6292850"/>
            <a:ext cx="304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9535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2pPr>
      <a:lvl3pPr algn="l" defTabSz="89535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3pPr>
      <a:lvl4pPr algn="l" defTabSz="89535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4pPr>
      <a:lvl5pPr algn="l" defTabSz="89535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5pPr>
      <a:lvl6pPr marL="457200" algn="l" defTabSz="895350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6pPr>
      <a:lvl7pPr marL="914400" algn="l" defTabSz="895350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7pPr>
      <a:lvl8pPr marL="1371600" algn="l" defTabSz="895350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8pPr>
      <a:lvl9pPr marL="1828800" algn="l" defTabSz="895350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defTabSz="895350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8953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7200" indent="-261938" algn="l" defTabSz="8953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4363" indent="-155575" algn="l" defTabSz="8953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6125" indent="-130175" algn="l" defTabSz="8953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1203325" indent="-130175" algn="l" defTabSz="895350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6pPr>
      <a:lvl7pPr marL="1660525" indent="-130175" algn="l" defTabSz="895350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7pPr>
      <a:lvl8pPr marL="2117725" indent="-130175" algn="l" defTabSz="895350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8pPr>
      <a:lvl9pPr marL="2574925" indent="-130175" algn="l" defTabSz="895350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tags" Target="../tags/tag42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3.jpeg"/><Relationship Id="rId2" Type="http://schemas.openxmlformats.org/officeDocument/2006/relationships/tags" Target="../tags/tag41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jpeg"/><Relationship Id="rId5" Type="http://schemas.openxmlformats.org/officeDocument/2006/relationships/tags" Target="../tags/tag44.xml"/><Relationship Id="rId10" Type="http://schemas.openxmlformats.org/officeDocument/2006/relationships/image" Target="../media/image10.emf"/><Relationship Id="rId4" Type="http://schemas.openxmlformats.org/officeDocument/2006/relationships/tags" Target="../tags/tag43.xml"/><Relationship Id="rId9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notesSlide" Target="../notesSlides/notesSlide4.xml"/><Relationship Id="rId26" Type="http://schemas.openxmlformats.org/officeDocument/2006/relationships/image" Target="../media/image55.png"/><Relationship Id="rId3" Type="http://schemas.openxmlformats.org/officeDocument/2006/relationships/tags" Target="../tags/tag89.xml"/><Relationship Id="rId21" Type="http://schemas.openxmlformats.org/officeDocument/2006/relationships/image" Target="../media/image51.png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slideLayout" Target="../slideLayouts/slideLayout6.xml"/><Relationship Id="rId25" Type="http://schemas.openxmlformats.org/officeDocument/2006/relationships/image" Target="../media/image54.png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image" Target="../media/image50.emf"/><Relationship Id="rId1" Type="http://schemas.openxmlformats.org/officeDocument/2006/relationships/vmlDrawing" Target="../drawings/vmlDrawing4.v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hyperlink" Target="http://findicons.com/files/icons/1331/matrix_rebooted/128/generic_clipping_file.png" TargetMode="Externa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image" Target="../media/image53.jpeg"/><Relationship Id="rId10" Type="http://schemas.openxmlformats.org/officeDocument/2006/relationships/tags" Target="../tags/tag96.xml"/><Relationship Id="rId19" Type="http://schemas.openxmlformats.org/officeDocument/2006/relationships/oleObject" Target="../embeddings/oleObject4.bin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image" Target="../media/image52.png"/><Relationship Id="rId27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18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17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2.xml"/><Relationship Id="rId15" Type="http://schemas.openxmlformats.org/officeDocument/2006/relationships/image" Target="../media/image20.png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22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2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2.xml"/><Relationship Id="rId15" Type="http://schemas.openxmlformats.org/officeDocument/2006/relationships/image" Target="../media/image24.png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25.pn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69.xml"/><Relationship Id="rId16" Type="http://schemas.openxmlformats.org/officeDocument/2006/relationships/image" Target="../media/image28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15" Type="http://schemas.openxmlformats.org/officeDocument/2006/relationships/image" Target="../media/image27.png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30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29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876800"/>
            <a:ext cx="2462213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83" name="Object 1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McK Date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640013" y="5922963"/>
            <a:ext cx="49355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400"/>
              <a:t>Владивосток, 2015 год</a:t>
            </a:r>
            <a:endParaRPr lang="en-US" altLang="ru-RU" sz="1400"/>
          </a:p>
        </p:txBody>
      </p:sp>
      <p:sp>
        <p:nvSpPr>
          <p:cNvPr id="3086" name="Rectangle 9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>
          <a:xfrm>
            <a:off x="2640013" y="1219200"/>
            <a:ext cx="4935537" cy="2954338"/>
          </a:xfrm>
        </p:spPr>
        <p:txBody>
          <a:bodyPr/>
          <a:lstStyle/>
          <a:p>
            <a:pPr eaLnBrk="1" hangingPunct="1"/>
            <a:r>
              <a:rPr lang="ru-RU" altLang="ru-RU" smtClean="0"/>
              <a:t>Реформирование </a:t>
            </a:r>
            <a:br>
              <a:rPr lang="ru-RU" altLang="ru-RU" smtClean="0"/>
            </a:br>
            <a:r>
              <a:rPr lang="ru-RU" altLang="ru-RU" smtClean="0"/>
              <a:t>детского дома-интерната:</a:t>
            </a:r>
            <a:br>
              <a:rPr lang="ru-RU" altLang="ru-RU" smtClean="0"/>
            </a:br>
            <a:r>
              <a:rPr lang="ru-RU" altLang="ru-RU" smtClean="0"/>
              <a:t>перспективы социализации и образования воспитанников.</a:t>
            </a:r>
            <a:endParaRPr lang="en-US" altLang="ru-RU" smtClean="0"/>
          </a:p>
        </p:txBody>
      </p:sp>
      <p:pic>
        <p:nvPicPr>
          <p:cNvPr id="3088" name="Рисунок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-1588"/>
            <a:ext cx="24939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641475"/>
            <a:ext cx="24765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Рисунок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292475"/>
            <a:ext cx="246221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3517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ru-RU" altLang="ru-RU" smtClean="0"/>
          </a:p>
        </p:txBody>
      </p:sp>
      <p:sp>
        <p:nvSpPr>
          <p:cNvPr id="13517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5B7E69-C579-4761-8AB4-CEC8C41DC83B}" type="slidenum">
              <a:rPr lang="en-US" altLang="ru-RU" smtClean="0">
                <a:latin typeface="Arial" charset="0"/>
                <a:cs typeface="Arial" charset="0"/>
              </a:rPr>
              <a:pPr/>
              <a:t>9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2"/>
          <a:srcRect l="5048"/>
          <a:stretch>
            <a:fillRect/>
          </a:stretch>
        </p:blipFill>
        <p:spPr bwMode="auto">
          <a:xfrm>
            <a:off x="0" y="0"/>
            <a:ext cx="8958263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ru-RU" altLang="ru-RU" smtClean="0"/>
          </a:p>
        </p:txBody>
      </p:sp>
      <p:sp>
        <p:nvSpPr>
          <p:cNvPr id="1361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D0E4D5-5079-4751-833C-DF2C0EEEAF1C}" type="slidenum">
              <a:rPr lang="en-US" altLang="ru-RU" smtClean="0">
                <a:latin typeface="Arial" charset="0"/>
                <a:cs typeface="Arial" charset="0"/>
              </a:rPr>
              <a:pPr/>
              <a:t>10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36195" name="Picture 2" descr="C:\Users\Я\Downloads\1617638_845074045579727_2650203528652509402_o.jpg"/>
          <p:cNvPicPr>
            <a:picLocks noChangeAspect="1" noChangeArrowheads="1"/>
          </p:cNvPicPr>
          <p:nvPr/>
        </p:nvPicPr>
        <p:blipFill>
          <a:blip r:embed="rId2"/>
          <a:srcRect l="5330"/>
          <a:stretch>
            <a:fillRect/>
          </a:stretch>
        </p:blipFill>
        <p:spPr bwMode="auto">
          <a:xfrm>
            <a:off x="0" y="0"/>
            <a:ext cx="8964613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157163" y="5221288"/>
            <a:ext cx="8618537" cy="984250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 №3. Включение воспитанников в социальную жизнь города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372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64139A5-10D2-4B6C-82E0-095C39924460}" type="slidenum">
              <a:rPr lang="en-US" altLang="ru-RU" smtClean="0">
                <a:latin typeface="Arial" charset="0"/>
                <a:cs typeface="Arial" charset="0"/>
              </a:rPr>
              <a:pPr/>
              <a:t>11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7219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ru-RU" altLang="ru-RU" smtClean="0"/>
          </a:p>
        </p:txBody>
      </p:sp>
      <p:pic>
        <p:nvPicPr>
          <p:cNvPr id="137220" name="Picture 3" descr="D:\Май 11, 2014 Ромашково\DSC_0098.JPG"/>
          <p:cNvPicPr>
            <a:picLocks noChangeAspect="1" noChangeArrowheads="1"/>
          </p:cNvPicPr>
          <p:nvPr/>
        </p:nvPicPr>
        <p:blipFill>
          <a:blip r:embed="rId2"/>
          <a:srcRect r="5539"/>
          <a:stretch>
            <a:fillRect/>
          </a:stretch>
        </p:blipFill>
        <p:spPr bwMode="auto">
          <a:xfrm>
            <a:off x="0" y="-26988"/>
            <a:ext cx="8961438" cy="632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36F1834-E518-4B51-9D05-7B637CBACBD4}" type="slidenum">
              <a:rPr lang="en-US" altLang="ru-RU" smtClean="0">
                <a:latin typeface="Arial" charset="0"/>
                <a:cs typeface="Arial" charset="0"/>
              </a:rPr>
              <a:pPr/>
              <a:t>12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38242" name="Рисунок 4" descr="IMG_479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0" y="0"/>
            <a:ext cx="46116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Содержимое 4" descr="IMG_1806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500563" cy="3000375"/>
          </a:xfrm>
        </p:spPr>
      </p:pic>
      <p:pic>
        <p:nvPicPr>
          <p:cNvPr id="138244" name="Рисунок 6" descr="IMG_39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3200" y="3009900"/>
            <a:ext cx="494665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Рисунок 8" descr="IMG_55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09900"/>
            <a:ext cx="43973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6563" y="0"/>
            <a:ext cx="4714875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Рисунок 2"/>
          <p:cNvPicPr>
            <a:picLocks noChangeAspect="1"/>
          </p:cNvPicPr>
          <p:nvPr/>
        </p:nvPicPr>
        <p:blipFill>
          <a:blip r:embed="rId3"/>
          <a:srcRect l="9419"/>
          <a:stretch>
            <a:fillRect/>
          </a:stretch>
        </p:blipFill>
        <p:spPr bwMode="auto">
          <a:xfrm>
            <a:off x="9525" y="0"/>
            <a:ext cx="4270375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E00DE56-B6B3-491B-9077-3247FCAEE836}" type="slidenum">
              <a:rPr lang="en-US" altLang="ru-RU" smtClean="0">
                <a:latin typeface="Arial" charset="0"/>
                <a:cs typeface="Arial" charset="0"/>
              </a:rPr>
              <a:pPr/>
              <a:t>13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438150" y="4681538"/>
            <a:ext cx="8618538" cy="14763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0" i="1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 №4. Обеспечение зимнего и летнего отдыха, а также санаторно-курортного лечения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912AD5-BBB5-4BD1-A3BF-076BBAEF006F}" type="slidenum">
              <a:rPr lang="en-US" altLang="ru-RU" smtClean="0">
                <a:latin typeface="Arial" charset="0"/>
                <a:cs typeface="Arial" charset="0"/>
              </a:rPr>
              <a:pPr/>
              <a:t>14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40291" name="Рисунок 3"/>
          <p:cNvPicPr>
            <a:picLocks noChangeAspect="1"/>
          </p:cNvPicPr>
          <p:nvPr/>
        </p:nvPicPr>
        <p:blipFill>
          <a:blip r:embed="rId3"/>
          <a:srcRect r="9933"/>
          <a:stretch>
            <a:fillRect/>
          </a:stretch>
        </p:blipFill>
        <p:spPr bwMode="auto">
          <a:xfrm>
            <a:off x="4714875" y="0"/>
            <a:ext cx="424656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Заголовок 1"/>
          <p:cNvSpPr>
            <a:spLocks noGrp="1"/>
          </p:cNvSpPr>
          <p:nvPr>
            <p:ph type="title"/>
          </p:nvPr>
        </p:nvSpPr>
        <p:spPr>
          <a:xfrm>
            <a:off x="157163" y="5259388"/>
            <a:ext cx="8618537" cy="984250"/>
          </a:xfrm>
        </p:spPr>
        <p:txBody>
          <a:bodyPr/>
          <a:lstStyle/>
          <a:p>
            <a:r>
              <a:rPr lang="ru-RU" altLang="ru-RU" sz="3200" smtClean="0"/>
              <a:t>Задача №6. Повышение качества жизни воспитанников отделения Милосердие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C:\Users\Я\AppData\Local\Microsoft\Windows\Temporary Internet Files\Content.Outlook\EW3HR09Y\IMG_4280.JPG"/>
          <p:cNvPicPr>
            <a:picLocks noChangeAspect="1" noChangeArrowheads="1"/>
          </p:cNvPicPr>
          <p:nvPr/>
        </p:nvPicPr>
        <p:blipFill>
          <a:blip r:embed="rId2"/>
          <a:srcRect r="5363"/>
          <a:stretch>
            <a:fillRect/>
          </a:stretch>
        </p:blipFill>
        <p:spPr bwMode="auto">
          <a:xfrm>
            <a:off x="0" y="1588"/>
            <a:ext cx="8961438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119063" y="230188"/>
            <a:ext cx="8618537" cy="984250"/>
          </a:xfrm>
        </p:spPr>
        <p:txBody>
          <a:bodyPr/>
          <a:lstStyle/>
          <a:p>
            <a:pPr algn="ctr">
              <a:defRPr/>
            </a:pPr>
            <a:r>
              <a:rPr lang="ru-RU" sz="32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 №7. Формирование групп по семейному типу</a:t>
            </a:r>
          </a:p>
        </p:txBody>
      </p:sp>
      <p:sp>
        <p:nvSpPr>
          <p:cNvPr id="14131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E40F635-5D81-484F-826F-FF2725A472CF}" type="slidenum">
              <a:rPr lang="en-US" smtClean="0">
                <a:latin typeface="Arial" charset="0"/>
                <a:cs typeface="Arial" charset="0"/>
              </a:rPr>
              <a:pPr/>
              <a:t>15</a:t>
            </a:fld>
            <a:r>
              <a:rPr lang="en-US" smtClean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0D504D3-CB16-4877-9598-AEF5D90ED1AD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r>
              <a:rPr lang="en-US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42338" name="Picture 2" descr="C:\Users\Я\AppData\Local\Microsoft\Windows\Temporary Internet Files\Content.Outlook\EW3HR09Y\IMG_6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419735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 descr="C:\Users\Я\AppData\Local\Microsoft\Windows\Temporary Internet Files\Content.Outlook\EW3HR09Y\IMG_6803.jpg"/>
          <p:cNvPicPr>
            <a:picLocks noChangeAspect="1" noChangeArrowheads="1"/>
          </p:cNvPicPr>
          <p:nvPr/>
        </p:nvPicPr>
        <p:blipFill>
          <a:blip r:embed="rId3"/>
          <a:srcRect b="11685"/>
          <a:stretch>
            <a:fillRect/>
          </a:stretch>
        </p:blipFill>
        <p:spPr bwMode="auto">
          <a:xfrm>
            <a:off x="4208463" y="0"/>
            <a:ext cx="475297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Рисунок 2"/>
          <p:cNvPicPr>
            <a:picLocks noChangeAspect="1"/>
          </p:cNvPicPr>
          <p:nvPr/>
        </p:nvPicPr>
        <p:blipFill>
          <a:blip r:embed="rId2"/>
          <a:srcRect r="5363"/>
          <a:stretch>
            <a:fillRect/>
          </a:stretch>
        </p:blipFill>
        <p:spPr bwMode="auto">
          <a:xfrm>
            <a:off x="0" y="0"/>
            <a:ext cx="8961438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CEBACB-C724-4ED4-A5B3-5E5CDCAD1374}" type="slidenum">
              <a:rPr lang="en-US" altLang="ru-RU" smtClean="0">
                <a:latin typeface="Arial" charset="0"/>
                <a:cs typeface="Arial" charset="0"/>
              </a:rPr>
              <a:pPr/>
              <a:t>17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816475"/>
            <a:ext cx="8961438" cy="147796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marL="361950" algn="ctr" defTabSz="895350" eaLnBrk="0" hangingPunct="0">
              <a:defRPr/>
            </a:pPr>
            <a:r>
              <a:rPr lang="ru-RU" alt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Необходимо сокращать численность детей-сирот, воспитывающихся вне семьи (как результат профилактической работы с семьей и сопровождения замещающей семейной заботы).</a:t>
            </a:r>
            <a:endParaRPr lang="ru-RU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Рисунок 1"/>
          <p:cNvPicPr>
            <a:picLocks noChangeAspect="1"/>
          </p:cNvPicPr>
          <p:nvPr/>
        </p:nvPicPr>
        <p:blipFill>
          <a:blip r:embed="rId2"/>
          <a:srcRect r="5507"/>
          <a:stretch>
            <a:fillRect/>
          </a:stretch>
        </p:blipFill>
        <p:spPr bwMode="auto">
          <a:xfrm>
            <a:off x="0" y="1588"/>
            <a:ext cx="8961438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4B9CED-18A6-4215-8F3D-FF42EB0CFA4B}" type="slidenum">
              <a:rPr lang="en-US" altLang="ru-RU" smtClean="0">
                <a:latin typeface="Arial" charset="0"/>
                <a:cs typeface="Arial" charset="0"/>
              </a:rPr>
              <a:pPr/>
              <a:t>18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567363"/>
            <a:ext cx="8961438" cy="738187"/>
          </a:xfrm>
          <a:solidFill>
            <a:schemeClr val="accent1"/>
          </a:solidFill>
        </p:spPr>
        <p:txBody>
          <a:bodyPr/>
          <a:lstStyle/>
          <a:p>
            <a:pPr marL="361950" algn="ctr">
              <a:defRPr/>
            </a:pPr>
            <a:r>
              <a:rPr lang="ru-RU" altLang="ru-RU" sz="2400" kern="12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Необходимо обеспечить образованием всех воспитанников </a:t>
            </a:r>
            <a:r>
              <a:rPr lang="ru-RU" altLang="ru-RU" sz="2400" kern="1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ДДИ.</a:t>
            </a:r>
            <a:endParaRPr lang="ru-RU" altLang="ru-RU" sz="2400" kern="1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Заголовок 1"/>
          <p:cNvSpPr>
            <a:spLocks noGrp="1"/>
          </p:cNvSpPr>
          <p:nvPr>
            <p:ph type="title"/>
          </p:nvPr>
        </p:nvSpPr>
        <p:spPr>
          <a:xfrm>
            <a:off x="119063" y="230188"/>
            <a:ext cx="8618537" cy="584200"/>
          </a:xfrm>
        </p:spPr>
        <p:txBody>
          <a:bodyPr/>
          <a:lstStyle/>
          <a:p>
            <a:r>
              <a:rPr lang="ru-RU" altLang="ru-RU" smtClean="0"/>
              <a:t>Пилотный проект по созданию комплексного учреждения «Центр содействия семейному воспитанию»</a:t>
            </a:r>
          </a:p>
        </p:txBody>
      </p:sp>
      <p:sp>
        <p:nvSpPr>
          <p:cNvPr id="12493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480A787-8FF2-4E4A-A989-179111E0D859}" type="slidenum">
              <a:rPr lang="en-US" altLang="ru-RU" smtClean="0">
                <a:latin typeface="Arial" charset="0"/>
                <a:cs typeface="Arial" charset="0"/>
              </a:rPr>
              <a:pPr/>
              <a:t>1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124931" name="Group 101"/>
          <p:cNvGrpSpPr>
            <a:grpSpLocks/>
          </p:cNvGrpSpPr>
          <p:nvPr/>
        </p:nvGrpSpPr>
        <p:grpSpPr bwMode="auto">
          <a:xfrm>
            <a:off x="146050" y="954088"/>
            <a:ext cx="4114800" cy="2133600"/>
            <a:chOff x="577612" y="-1917814"/>
            <a:chExt cx="4391513" cy="2452050"/>
          </a:xfrm>
        </p:grpSpPr>
        <p:pic>
          <p:nvPicPr>
            <p:cNvPr id="124945" name="Picture 2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096" y="-1884841"/>
              <a:ext cx="1344121" cy="131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Isosceles Triangle 55"/>
            <p:cNvSpPr/>
            <p:nvPr/>
          </p:nvSpPr>
          <p:spPr bwMode="auto">
            <a:xfrm>
              <a:off x="1031673" y="-1884974"/>
              <a:ext cx="772581" cy="361240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 sz="1800" ker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62"/>
            <p:cNvSpPr/>
            <p:nvPr/>
          </p:nvSpPr>
          <p:spPr bwMode="auto">
            <a:xfrm rot="5400000">
              <a:off x="1550992" y="-2883897"/>
              <a:ext cx="2444752" cy="4391513"/>
            </a:xfrm>
            <a:prstGeom prst="roundRect">
              <a:avLst>
                <a:gd name="adj" fmla="val 11783"/>
              </a:avLst>
            </a:prstGeom>
            <a:noFill/>
            <a:ln w="9525" cap="flat" cmpd="sng" algn="ctr">
              <a:solidFill>
                <a:srgbClr val="808EC8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lIns="54000" tIns="10800" rIns="54000" bIns="10800" anchor="ctr"/>
            <a:lstStyle/>
            <a:p>
              <a:pPr>
                <a:defRPr/>
              </a:pPr>
              <a:endParaRPr lang="ru-RU" sz="1800" kern="0">
                <a:solidFill>
                  <a:srgbClr val="000000"/>
                </a:solidFill>
                <a:latin typeface="Univers 45 Light" pitchFamily="2" charset="0"/>
                <a:cs typeface="Arial" pitchFamily="34" charset="0"/>
              </a:endParaRPr>
            </a:p>
          </p:txBody>
        </p:sp>
        <p:pic>
          <p:nvPicPr>
            <p:cNvPr id="124948" name="Picture 2" descr="C:\Users\vrusanov\Pictures\Picture11.pn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818181"/>
                </a:clrFrom>
                <a:clrTo>
                  <a:srgbClr val="81818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49169" y="-1917814"/>
              <a:ext cx="1382519" cy="135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4932" name="Group 102"/>
          <p:cNvGrpSpPr>
            <a:grpSpLocks/>
          </p:cNvGrpSpPr>
          <p:nvPr/>
        </p:nvGrpSpPr>
        <p:grpSpPr bwMode="auto">
          <a:xfrm>
            <a:off x="4260850" y="941388"/>
            <a:ext cx="4494213" cy="5173662"/>
            <a:chOff x="6177136" y="1196752"/>
            <a:chExt cx="3528392" cy="4333852"/>
          </a:xfrm>
        </p:grpSpPr>
        <p:sp>
          <p:nvSpPr>
            <p:cNvPr id="26" name="Rectangle 81"/>
            <p:cNvSpPr/>
            <p:nvPr/>
          </p:nvSpPr>
          <p:spPr bwMode="auto">
            <a:xfrm>
              <a:off x="6177136" y="1574418"/>
              <a:ext cx="3528392" cy="395618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8000" tIns="72000" rIns="54000" bIns="10800"/>
            <a:lstStyle/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Освоение сотрудниками теории нормализации жизни людей со сложными ментальными нарушениями.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Исключение перехода из одного учреждения в другое, из группы в группу: не ребёнок идёт за системой, а система приспосабливается к ребёнку. 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Реализация права воспитанников на образование (дошкольное, школьное, дополнительное, профессиональную подготовку).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Включение воспитанников в социальную жизнь города. 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Обеспечение зимнего и летнего отдыха.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Сокращение количества родительских детей, находящихся на стационарной (постоянной) форме  обслуживания и создание службы сопровождения семей.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Создание условий в группах в соответствии с новыми санитарными нормами  и максимально приближенных к семейным.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Создание системы управления соответствующих новым задачам и функциям учреждения.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endParaRPr lang="ru-RU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944" name="Rectangle 96"/>
            <p:cNvSpPr>
              <a:spLocks noChangeArrowheads="1"/>
            </p:cNvSpPr>
            <p:nvPr/>
          </p:nvSpPr>
          <p:spPr bwMode="auto">
            <a:xfrm>
              <a:off x="6249144" y="1196752"/>
              <a:ext cx="3420000" cy="358884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</p:spPr>
          <p:txBody>
            <a:bodyPr lIns="73152" tIns="73152" rIns="73152" bIns="73152" anchor="ctr"/>
            <a:lstStyle/>
            <a:p>
              <a:r>
                <a:rPr lang="ru-RU" altLang="ru-RU" sz="1200" b="1">
                  <a:solidFill>
                    <a:schemeClr val="folHlink"/>
                  </a:solidFill>
                </a:rPr>
                <a:t>Основные задачи</a:t>
              </a:r>
            </a:p>
          </p:txBody>
        </p:sp>
      </p:grpSp>
      <p:sp>
        <p:nvSpPr>
          <p:cNvPr id="28" name="AutoShape 9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5750" y="2262188"/>
            <a:ext cx="1285875" cy="676275"/>
          </a:xfrm>
          <a:prstGeom prst="roundRect">
            <a:avLst>
              <a:gd name="adj" fmla="val 5940"/>
            </a:avLst>
          </a:prstGeom>
          <a:solidFill>
            <a:schemeClr val="folHlink"/>
          </a:solidFill>
          <a:ln w="1905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45720" rIns="45720" anchor="ctr"/>
          <a:lstStyle/>
          <a:p>
            <a:pPr algn="ctr">
              <a:buSzPct val="100000"/>
              <a:defRPr/>
            </a:pPr>
            <a:r>
              <a:rPr lang="ru-RU" sz="105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ГКУ Детский дом-интернат №8</a:t>
            </a:r>
            <a:endParaRPr lang="en-US" sz="105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29" name="AutoShape 9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3200" y="2278063"/>
            <a:ext cx="1285875" cy="676275"/>
          </a:xfrm>
          <a:prstGeom prst="roundRect">
            <a:avLst>
              <a:gd name="adj" fmla="val 5940"/>
            </a:avLst>
          </a:prstGeom>
          <a:solidFill>
            <a:schemeClr val="folHlink"/>
          </a:solidFill>
          <a:ln w="1905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45720" rIns="45720" anchor="ctr"/>
          <a:lstStyle/>
          <a:p>
            <a:pPr algn="ctr">
              <a:buSzPct val="100000"/>
              <a:defRPr/>
            </a:pPr>
            <a:r>
              <a:rPr lang="ru-RU" sz="105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ГКУ Специализированный дом ребенка №25</a:t>
            </a:r>
            <a:endParaRPr lang="en-US" sz="105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30" name="Крест 29"/>
          <p:cNvSpPr/>
          <p:nvPr/>
        </p:nvSpPr>
        <p:spPr>
          <a:xfrm>
            <a:off x="2011363" y="1836738"/>
            <a:ext cx="390525" cy="366712"/>
          </a:xfrm>
          <a:prstGeom prst="plus">
            <a:avLst>
              <a:gd name="adj" fmla="val 35809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2001838" y="3370263"/>
            <a:ext cx="390525" cy="469900"/>
          </a:xfrm>
          <a:prstGeom prst="downArrow">
            <a:avLst>
              <a:gd name="adj1" fmla="val 50000"/>
              <a:gd name="adj2" fmla="val 30442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Picture 2" descr="C:\Users\vrusanov\Pictures\Picture11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49329" y="4108171"/>
            <a:ext cx="1295632" cy="1179731"/>
          </a:xfrm>
          <a:prstGeom prst="rect">
            <a:avLst/>
          </a:prstGeom>
          <a:noFill/>
        </p:spPr>
      </p:pic>
      <p:sp>
        <p:nvSpPr>
          <p:cNvPr id="33" name="AutoShape 9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2300" y="5438775"/>
            <a:ext cx="3124200" cy="676275"/>
          </a:xfrm>
          <a:prstGeom prst="roundRect">
            <a:avLst>
              <a:gd name="adj" fmla="val 5940"/>
            </a:avLst>
          </a:prstGeom>
          <a:solidFill>
            <a:schemeClr val="folHlink"/>
          </a:solidFill>
          <a:ln w="1905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45720" rIns="45720" anchor="ctr"/>
          <a:lstStyle/>
          <a:p>
            <a:pPr algn="ctr">
              <a:buSzPct val="100000"/>
              <a:defRPr/>
            </a:pPr>
            <a:r>
              <a:rPr lang="ru-RU" sz="105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Государственное бюджетное </a:t>
            </a:r>
            <a:r>
              <a:rPr lang="ru-RU" sz="1050" b="1">
                <a:solidFill>
                  <a:schemeClr val="bg1"/>
                </a:solidFill>
                <a:latin typeface="Arial" pitchFamily="34" charset="0"/>
                <a:cs typeface="+mn-cs"/>
              </a:rPr>
              <a:t>учреждение города </a:t>
            </a:r>
            <a:r>
              <a:rPr lang="ru-RU" sz="105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Москвы «Центр содействия семейному воспитанию «Вера. Надежда. Любовь»</a:t>
            </a:r>
            <a:endParaRPr lang="en-US" sz="105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39" name="Rounded Rectangle 62"/>
          <p:cNvSpPr/>
          <p:nvPr/>
        </p:nvSpPr>
        <p:spPr bwMode="auto">
          <a:xfrm rot="5400000">
            <a:off x="1075531" y="3088482"/>
            <a:ext cx="2255837" cy="4114800"/>
          </a:xfrm>
          <a:prstGeom prst="roundRect">
            <a:avLst>
              <a:gd name="adj" fmla="val 11783"/>
            </a:avLst>
          </a:prstGeom>
          <a:noFill/>
          <a:ln w="9525" cap="flat" cmpd="sng" algn="ctr">
            <a:solidFill>
              <a:srgbClr val="808EC8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lIns="54000" tIns="10800" rIns="54000" bIns="10800" anchor="ctr"/>
          <a:lstStyle/>
          <a:p>
            <a:pPr>
              <a:defRPr/>
            </a:pPr>
            <a:endParaRPr lang="ru-RU" sz="1800" kern="0">
              <a:solidFill>
                <a:srgbClr val="000000"/>
              </a:solidFill>
              <a:latin typeface="Univers 45 Light" pitchFamily="2" charset="0"/>
              <a:cs typeface="Arial" pitchFamily="34" charset="0"/>
            </a:endParaRPr>
          </a:p>
        </p:txBody>
      </p:sp>
      <p:grpSp>
        <p:nvGrpSpPr>
          <p:cNvPr id="124940" name="Group 102"/>
          <p:cNvGrpSpPr>
            <a:grpSpLocks/>
          </p:cNvGrpSpPr>
          <p:nvPr/>
        </p:nvGrpSpPr>
        <p:grpSpPr bwMode="auto">
          <a:xfrm>
            <a:off x="4360863" y="4762500"/>
            <a:ext cx="4338637" cy="2044700"/>
            <a:chOff x="553112" y="1033173"/>
            <a:chExt cx="5048021" cy="2038408"/>
          </a:xfrm>
        </p:grpSpPr>
        <p:sp>
          <p:nvSpPr>
            <p:cNvPr id="41" name="Rectangle 81"/>
            <p:cNvSpPr/>
            <p:nvPr/>
          </p:nvSpPr>
          <p:spPr bwMode="auto">
            <a:xfrm>
              <a:off x="553112" y="1414584"/>
              <a:ext cx="5048021" cy="1656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08000" tIns="72000" rIns="54000" bIns="10800"/>
            <a:lstStyle/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Изменена организационно-правовая форма учреждения.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Внедрено новое штатное расписание.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Сформированы группы по семейному типу.</a:t>
              </a:r>
            </a:p>
            <a:p>
              <a:pPr marL="144000" indent="-144000">
                <a:spcBef>
                  <a:spcPts val="600"/>
                </a:spcBef>
                <a:buFontTx/>
                <a:buAutoNum type="arabicPeriod"/>
                <a:defRPr/>
              </a:pPr>
              <a:r>
                <a:rPr lang="ru-RU" sz="1050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Воспитанники включены в систему образования, участвуют в социокультурной жизни и оздоровительном отдыхе.</a:t>
              </a:r>
            </a:p>
          </p:txBody>
        </p:sp>
        <p:sp>
          <p:nvSpPr>
            <p:cNvPr id="124942" name="Rectangle 96"/>
            <p:cNvSpPr>
              <a:spLocks noChangeArrowheads="1"/>
            </p:cNvSpPr>
            <p:nvPr/>
          </p:nvSpPr>
          <p:spPr bwMode="auto">
            <a:xfrm>
              <a:off x="553112" y="1033173"/>
              <a:ext cx="5048021" cy="358884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</p:spPr>
          <p:txBody>
            <a:bodyPr lIns="73152" tIns="73152" rIns="73152" bIns="73152" anchor="ctr"/>
            <a:lstStyle/>
            <a:p>
              <a:r>
                <a:rPr lang="ru-RU" altLang="ru-RU" sz="1200" b="1">
                  <a:solidFill>
                    <a:schemeClr val="folHlink"/>
                  </a:solidFill>
                </a:rPr>
                <a:t>Основные изменения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0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F4BDF1-F17F-4EFF-AEC3-A85CA7D9CECA}" type="slidenum">
              <a:rPr lang="en-US" altLang="ru-RU" smtClean="0">
                <a:latin typeface="Arial" charset="0"/>
                <a:cs typeface="Arial" charset="0"/>
              </a:rPr>
              <a:pPr/>
              <a:t>19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graphicFrame>
        <p:nvGraphicFramePr>
          <p:cNvPr id="29709" name="Object 1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think-cell Slide" r:id="rId19" imgW="360" imgH="360" progId="">
                  <p:embed/>
                </p:oleObj>
              </mc:Choice>
              <mc:Fallback>
                <p:oleObj name="think-cell Slide" r:id="rId19" imgW="360" imgH="36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19063" y="77788"/>
            <a:ext cx="8618537" cy="292100"/>
          </a:xfrm>
        </p:spPr>
        <p:txBody>
          <a:bodyPr/>
          <a:lstStyle/>
          <a:p>
            <a:pPr eaLnBrk="1" hangingPunct="1"/>
            <a:r>
              <a:rPr lang="ru-RU" altLang="ru-RU" smtClean="0"/>
              <a:t>Предложения и рекомендации</a:t>
            </a:r>
            <a:endParaRPr lang="en-US" altLang="ru-RU" smtClean="0"/>
          </a:p>
        </p:txBody>
      </p:sp>
      <p:sp>
        <p:nvSpPr>
          <p:cNvPr id="2970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35263" y="914400"/>
            <a:ext cx="5684837" cy="109378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defTabSz="895350" eaLnBrk="0" hangingPunct="0">
              <a:buClr>
                <a:schemeClr val="tx2"/>
              </a:buClr>
              <a:defRPr/>
            </a:pPr>
            <a:endParaRPr lang="ru-RU" altLang="ru-RU" dirty="0">
              <a:latin typeface="Arial" pitchFamily="34" charset="0"/>
              <a:cs typeface="+mn-cs"/>
            </a:endParaRPr>
          </a:p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  <a:defRPr/>
            </a:pPr>
            <a:r>
              <a:rPr lang="ru-RU" altLang="ru-RU" dirty="0">
                <a:latin typeface="Arial" pitchFamily="34" charset="0"/>
                <a:cs typeface="+mn-cs"/>
              </a:rPr>
              <a:t>Разработать Стандарты оказания услуг по сопровождению на основе экспертного анализа (Минтруд);</a:t>
            </a:r>
          </a:p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  <a:defRPr/>
            </a:pPr>
            <a:r>
              <a:rPr lang="ru-RU" altLang="ru-RU" dirty="0">
                <a:latin typeface="Arial" pitchFamily="34" charset="0"/>
                <a:cs typeface="+mn-cs"/>
              </a:rPr>
              <a:t>Внести изменения в закон о социальном обслуживании, разработать порядок предоставления услуг разным категориям граждан с разным материальным достатком, а также ввести ограничения на предоставление услуг в стационарной форме.</a:t>
            </a:r>
          </a:p>
        </p:txBody>
      </p:sp>
      <p:sp>
        <p:nvSpPr>
          <p:cNvPr id="29713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35263" y="2065338"/>
            <a:ext cx="5684837" cy="949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</a:pPr>
            <a:r>
              <a:rPr lang="ru-RU" altLang="ru-RU"/>
              <a:t>Расширить перечень социальных услуг, а индивидуальные программы предоставления социальных услуг для семьи с ребенком-инвалидом разрабатывать с учетом реальных потребностей этой семьи. </a:t>
            </a:r>
            <a:endParaRPr lang="en-US" altLang="ru-RU"/>
          </a:p>
        </p:txBody>
      </p:sp>
      <p:sp>
        <p:nvSpPr>
          <p:cNvPr id="2971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35263" y="3071813"/>
            <a:ext cx="5684837" cy="1081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</a:pPr>
            <a:r>
              <a:rPr lang="ru-RU" altLang="ru-RU"/>
              <a:t>Включить  все организации, в которых содержаться дети-инвалиды в реестр поставщиков социальных услуг, которые бы и реализовывали эту услугу сопровождения вне организации. </a:t>
            </a:r>
          </a:p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</a:pPr>
            <a:r>
              <a:rPr lang="ru-RU" altLang="ru-RU"/>
              <a:t>Проработать вопрос с Министерством образования и науки РФ  о Межведомственном взаимодействии на договорной основе по организации Волонтёрской службы (студенты специальных ВУЗов) и с неким набором бонусов для таких студентов, прошедших социальное волонтерство. </a:t>
            </a:r>
          </a:p>
        </p:txBody>
      </p:sp>
      <p:sp>
        <p:nvSpPr>
          <p:cNvPr id="29715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35263" y="4221163"/>
            <a:ext cx="5684837" cy="949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</a:pPr>
            <a:r>
              <a:rPr lang="ru-RU" altLang="ru-RU"/>
              <a:t>Принципиально решить  вопрос с количеством сопровождающих для детей и взрослых с ментальными нарушениями развития! На группу из 10 детей не менее 3 сопровождающих.</a:t>
            </a:r>
          </a:p>
        </p:txBody>
      </p:sp>
      <p:sp>
        <p:nvSpPr>
          <p:cNvPr id="29716" name="Rectangle 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35263" y="5227638"/>
            <a:ext cx="5684837" cy="949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</a:pPr>
            <a:r>
              <a:rPr lang="ru-RU" altLang="ru-RU"/>
              <a:t>Разработать региональные программы по созданию системы социального жилья, предусматривающие сопровождение людей с тяжелыми ментальными нарушениями  в течение всей жизни как альтернативы ПНИ,.</a:t>
            </a:r>
          </a:p>
          <a:p>
            <a:pPr marL="171450" indent="-171450" defTabSz="895350" eaLnBrk="0" hangingPunct="0">
              <a:buClr>
                <a:schemeClr val="tx2"/>
              </a:buClr>
              <a:buFontTx/>
              <a:buChar char="•"/>
            </a:pPr>
            <a:r>
              <a:rPr lang="ru-RU" altLang="ru-RU"/>
              <a:t>Расширить площади для формирования групп семейного типа</a:t>
            </a:r>
          </a:p>
        </p:txBody>
      </p:sp>
      <p:sp>
        <p:nvSpPr>
          <p:cNvPr id="29717" name="Rectangle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4988" y="914400"/>
            <a:ext cx="2084387" cy="109378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defTabSz="895350">
              <a:buClr>
                <a:schemeClr val="tx2"/>
              </a:buClr>
            </a:pPr>
            <a:endParaRPr lang="de-DE" altLang="ru-RU" sz="1800"/>
          </a:p>
        </p:txBody>
      </p:sp>
      <p:sp>
        <p:nvSpPr>
          <p:cNvPr id="29718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4988" y="2065338"/>
            <a:ext cx="2084387" cy="949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defTabSz="895350">
              <a:buClr>
                <a:schemeClr val="tx2"/>
              </a:buClr>
            </a:pPr>
            <a:endParaRPr lang="de-DE" altLang="ru-RU" sz="1800"/>
          </a:p>
        </p:txBody>
      </p:sp>
      <p:sp>
        <p:nvSpPr>
          <p:cNvPr id="29719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4988" y="3071813"/>
            <a:ext cx="2084387" cy="1081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defTabSz="895350">
              <a:buClr>
                <a:schemeClr val="tx2"/>
              </a:buClr>
            </a:pPr>
            <a:endParaRPr lang="de-DE" altLang="ru-RU" sz="1800"/>
          </a:p>
        </p:txBody>
      </p:sp>
      <p:sp>
        <p:nvSpPr>
          <p:cNvPr id="29720" name="Rectangle 1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34988" y="5227638"/>
            <a:ext cx="2084387" cy="949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defTabSz="895350">
              <a:buClr>
                <a:schemeClr val="tx2"/>
              </a:buClr>
            </a:pPr>
            <a:endParaRPr lang="de-DE" altLang="ru-RU" sz="1800"/>
          </a:p>
        </p:txBody>
      </p:sp>
      <p:pic>
        <p:nvPicPr>
          <p:cNvPr id="29721" name="Picture 1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>
            <a:lum contrast="-18000"/>
          </a:blip>
          <a:srcRect/>
          <a:stretch>
            <a:fillRect/>
          </a:stretch>
        </p:blipFill>
        <p:spPr bwMode="auto">
          <a:xfrm>
            <a:off x="1101725" y="5384800"/>
            <a:ext cx="9493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2" name="Picture 14"/>
          <p:cNvPicPr>
            <a:picLocks noChangeArrowheads="1"/>
          </p:cNvPicPr>
          <p:nvPr>
            <p:custDataLst>
              <p:tags r:id="rId14"/>
            </p:custDataLst>
          </p:nvPr>
        </p:nvPicPr>
        <p:blipFill>
          <a:blip r:embed="rId22"/>
          <a:srcRect r="856"/>
          <a:stretch>
            <a:fillRect/>
          </a:stretch>
        </p:blipFill>
        <p:spPr bwMode="auto">
          <a:xfrm>
            <a:off x="1025525" y="3178175"/>
            <a:ext cx="11017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3" name="Rectangle 1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4988" y="4221163"/>
            <a:ext cx="2084387" cy="949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72009" tIns="72009" rIns="72009" bIns="72009" anchor="ctr"/>
          <a:lstStyle/>
          <a:p>
            <a:pPr defTabSz="895350">
              <a:buClr>
                <a:schemeClr val="tx2"/>
              </a:buClr>
            </a:pPr>
            <a:endParaRPr lang="de-DE" altLang="ru-RU" sz="1800"/>
          </a:p>
        </p:txBody>
      </p:sp>
      <p:pic>
        <p:nvPicPr>
          <p:cNvPr id="29724" name="Picture 31" descr="MP900411828[1]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1120775" y="2173288"/>
            <a:ext cx="9112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Picture 32" descr="generic,clipping,file,paper,document">
            <a:hlinkClick r:id="rId24" tooltip="generic,clipping,file,paper,document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04888" y="1293813"/>
            <a:ext cx="5064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6" name="Picture 33" descr="generic,clipping,file,paper,document">
            <a:hlinkClick r:id="rId24" tooltip="generic,clipping,file,paper,document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641475" y="1279525"/>
            <a:ext cx="5064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7" name="Picture 34" descr="generic,clipping,file,paper,document">
            <a:hlinkClick r:id="rId24" tooltip="generic,clipping,file,paper,document"/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511300" y="1309688"/>
            <a:ext cx="504825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39" descr="C:\Users\Я\AppData\Local\Microsoft\Windows\Temporary Internet Files\Content.IE5\NO3INOOM\people_fam_-pacheclown[1]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931863" y="4386263"/>
            <a:ext cx="12160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038" y="2771775"/>
            <a:ext cx="19335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2163" y="3175000"/>
            <a:ext cx="2689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DEAE1D2-B560-4F19-A458-C144F6F1D99B}" type="slidenum">
              <a:rPr lang="en-US" altLang="ru-RU" smtClean="0">
                <a:latin typeface="Arial" charset="0"/>
                <a:cs typeface="Arial" charset="0"/>
              </a:rPr>
              <a:pPr/>
              <a:t>20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47460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65675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0" y="0"/>
            <a:ext cx="41989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2" name="Заголовок 1"/>
          <p:cNvSpPr>
            <a:spLocks noGrp="1"/>
          </p:cNvSpPr>
          <p:nvPr>
            <p:ph type="title"/>
          </p:nvPr>
        </p:nvSpPr>
        <p:spPr>
          <a:xfrm>
            <a:off x="2252663" y="2411413"/>
            <a:ext cx="4605337" cy="492125"/>
          </a:xfrm>
        </p:spPr>
        <p:txBody>
          <a:bodyPr/>
          <a:lstStyle/>
          <a:p>
            <a:r>
              <a:rPr lang="ru-RU" altLang="ru-RU" sz="3200" smtClean="0"/>
              <a:t>Спасибо за внимание!</a:t>
            </a:r>
          </a:p>
        </p:txBody>
      </p:sp>
      <p:pic>
        <p:nvPicPr>
          <p:cNvPr id="147463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2786063"/>
            <a:ext cx="2332038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4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173413"/>
            <a:ext cx="2071688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5" name="Рисунок 9" descr="IMG_066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22475" y="3159125"/>
            <a:ext cx="47593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Заголовок 1"/>
          <p:cNvSpPr>
            <a:spLocks noGrp="1"/>
          </p:cNvSpPr>
          <p:nvPr>
            <p:ph type="title"/>
          </p:nvPr>
        </p:nvSpPr>
        <p:spPr>
          <a:xfrm>
            <a:off x="119063" y="230188"/>
            <a:ext cx="8618537" cy="584200"/>
          </a:xfrm>
        </p:spPr>
        <p:txBody>
          <a:bodyPr/>
          <a:lstStyle/>
          <a:p>
            <a:r>
              <a:rPr lang="ru-RU" altLang="ru-RU" smtClean="0"/>
              <a:t>Индикаторная оценка эффективности деятельности ЦССВ «Вера. Надежда. Любовь» на основе количественных показателей в (1/2)</a:t>
            </a:r>
          </a:p>
        </p:txBody>
      </p:sp>
      <p:sp>
        <p:nvSpPr>
          <p:cNvPr id="12697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C940AB4-96AD-4AFA-8911-766F4B8C794B}" type="slidenum">
              <a:rPr lang="en-US" altLang="ru-RU" smtClean="0">
                <a:latin typeface="Arial" charset="0"/>
                <a:cs typeface="Arial" charset="0"/>
              </a:rPr>
              <a:pPr/>
              <a:t>2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6979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84200" y="1203325"/>
            <a:ext cx="3035300" cy="21336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6980" name="AutoShape 4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84200" y="1343025"/>
            <a:ext cx="3035300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Количество родительских детей в общем составе воспитанников*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31" name="AutoShape 3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4348956" y="19089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56" name="Заголовок 1"/>
          <p:cNvSpPr txBox="1">
            <a:spLocks/>
          </p:cNvSpPr>
          <p:nvPr/>
        </p:nvSpPr>
        <p:spPr bwMode="gray">
          <a:xfrm>
            <a:off x="120650" y="862013"/>
            <a:ext cx="3651250" cy="2460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до реорганизации (2013-2014 гг.)</a:t>
            </a:r>
            <a:endParaRPr lang="ru-RU" sz="1600" kern="0" dirty="0"/>
          </a:p>
        </p:txBody>
      </p:sp>
      <p:sp>
        <p:nvSpPr>
          <p:cNvPr id="57" name="Заголовок 1"/>
          <p:cNvSpPr txBox="1">
            <a:spLocks/>
          </p:cNvSpPr>
          <p:nvPr/>
        </p:nvSpPr>
        <p:spPr bwMode="gray">
          <a:xfrm>
            <a:off x="4784725" y="862013"/>
            <a:ext cx="3952875" cy="2460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после реорганизации (2014-2015 гг.)</a:t>
            </a:r>
            <a:endParaRPr lang="ru-RU" sz="1600" kern="0" dirty="0"/>
          </a:p>
        </p:txBody>
      </p:sp>
      <p:sp>
        <p:nvSpPr>
          <p:cNvPr id="59" name="AutoShape 3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4445000" y="4379913"/>
            <a:ext cx="365125" cy="679450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126985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9100" y="1203325"/>
            <a:ext cx="3013075" cy="2093913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6986" name="AutoShape 47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468938" y="1292225"/>
            <a:ext cx="301307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Количество родительских детей в общем составе воспитанников**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26987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481638" y="4059238"/>
            <a:ext cx="3062287" cy="189865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6988" name="AutoShape 47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5481638" y="3595688"/>
            <a:ext cx="3044825" cy="422275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Включение воспитанников в систему образования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26989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74675" y="3925888"/>
            <a:ext cx="3062288" cy="18415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6990" name="AutoShape 4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65150" y="3663950"/>
            <a:ext cx="3062288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Включение воспитанников в систему образования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26991" name="TextBox 1"/>
          <p:cNvSpPr txBox="1">
            <a:spLocks noChangeArrowheads="1"/>
          </p:cNvSpPr>
          <p:nvPr/>
        </p:nvSpPr>
        <p:spPr bwMode="auto">
          <a:xfrm>
            <a:off x="3838575" y="2590800"/>
            <a:ext cx="141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Увеличение воспитанников на дневной форме пребывания</a:t>
            </a:r>
          </a:p>
        </p:txBody>
      </p:sp>
      <p:sp>
        <p:nvSpPr>
          <p:cNvPr id="126992" name="TextBox 23"/>
          <p:cNvSpPr txBox="1">
            <a:spLocks noChangeArrowheads="1"/>
          </p:cNvSpPr>
          <p:nvPr/>
        </p:nvSpPr>
        <p:spPr bwMode="auto">
          <a:xfrm>
            <a:off x="3878263" y="5059363"/>
            <a:ext cx="141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Включение воспитанников в систему образования</a:t>
            </a:r>
          </a:p>
        </p:txBody>
      </p:sp>
      <p:sp>
        <p:nvSpPr>
          <p:cNvPr id="126993" name="TextBox 2"/>
          <p:cNvSpPr txBox="1">
            <a:spLocks noChangeArrowheads="1"/>
          </p:cNvSpPr>
          <p:nvPr/>
        </p:nvSpPr>
        <p:spPr bwMode="auto">
          <a:xfrm>
            <a:off x="190500" y="6410325"/>
            <a:ext cx="51069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Источник: ЦССВ «Вера. Надежда. Любовь»</a:t>
            </a:r>
          </a:p>
        </p:txBody>
      </p:sp>
      <p:pic>
        <p:nvPicPr>
          <p:cNvPr id="126994" name="Picture 2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4675" y="1771650"/>
            <a:ext cx="3030538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5" name="Picture 2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4675" y="4100513"/>
            <a:ext cx="305276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96" name="TextBox 1"/>
          <p:cNvSpPr txBox="1">
            <a:spLocks noChangeArrowheads="1"/>
          </p:cNvSpPr>
          <p:nvPr/>
        </p:nvSpPr>
        <p:spPr bwMode="auto">
          <a:xfrm>
            <a:off x="428625" y="5937250"/>
            <a:ext cx="33432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* Общая численность воспитанников – 151 человек.</a:t>
            </a:r>
          </a:p>
        </p:txBody>
      </p:sp>
      <p:sp>
        <p:nvSpPr>
          <p:cNvPr id="126997" name="TextBox 26"/>
          <p:cNvSpPr txBox="1">
            <a:spLocks noChangeArrowheads="1"/>
          </p:cNvSpPr>
          <p:nvPr/>
        </p:nvSpPr>
        <p:spPr bwMode="auto">
          <a:xfrm>
            <a:off x="5537200" y="5972175"/>
            <a:ext cx="34242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** Общая численность воспитанников – 190 человек.</a:t>
            </a:r>
          </a:p>
        </p:txBody>
      </p:sp>
      <p:pic>
        <p:nvPicPr>
          <p:cNvPr id="126998" name="Picture 3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94338" y="1689100"/>
            <a:ext cx="30480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9" name="Picture 34"/>
          <p:cNvPicPr>
            <a:picLocks noChangeAspect="1" noChangeArrowheads="1"/>
          </p:cNvPicPr>
          <p:nvPr/>
        </p:nvPicPr>
        <p:blipFill>
          <a:blip r:embed="rId15"/>
          <a:srcRect r="12535" b="4192"/>
          <a:stretch>
            <a:fillRect/>
          </a:stretch>
        </p:blipFill>
        <p:spPr bwMode="auto">
          <a:xfrm>
            <a:off x="5554663" y="4035425"/>
            <a:ext cx="2979737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Заголовок 1"/>
          <p:cNvSpPr>
            <a:spLocks noGrp="1"/>
          </p:cNvSpPr>
          <p:nvPr>
            <p:ph type="title"/>
          </p:nvPr>
        </p:nvSpPr>
        <p:spPr>
          <a:xfrm>
            <a:off x="120650" y="220663"/>
            <a:ext cx="8618538" cy="292100"/>
          </a:xfrm>
        </p:spPr>
        <p:txBody>
          <a:bodyPr/>
          <a:lstStyle/>
          <a:p>
            <a:r>
              <a:rPr lang="ru-RU" altLang="ru-RU" smtClean="0"/>
              <a:t>Количественные показатели в ЦССВ «Вера. Надежда. Любовь» (2/2)</a:t>
            </a:r>
          </a:p>
        </p:txBody>
      </p:sp>
      <p:sp>
        <p:nvSpPr>
          <p:cNvPr id="12800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4F1497-B79E-4274-BC61-3DCBEFE3584A}" type="slidenum">
              <a:rPr lang="en-US" altLang="ru-RU" smtClean="0">
                <a:latin typeface="Arial" charset="0"/>
                <a:cs typeface="Arial" charset="0"/>
              </a:rPr>
              <a:pPr/>
              <a:t>3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800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84200" y="1203325"/>
            <a:ext cx="3035300" cy="21336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8004" name="AutoShape 4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84200" y="1203325"/>
            <a:ext cx="3035300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Предоставление санаторно-курортного лечения и отдыха*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31" name="AutoShape 3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4348956" y="19089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56" name="Заголовок 1"/>
          <p:cNvSpPr txBox="1">
            <a:spLocks/>
          </p:cNvSpPr>
          <p:nvPr/>
        </p:nvSpPr>
        <p:spPr bwMode="gray">
          <a:xfrm>
            <a:off x="120650" y="722313"/>
            <a:ext cx="3700463" cy="2460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до реорганизации (2013-2014 гг.)</a:t>
            </a:r>
            <a:endParaRPr lang="ru-RU" sz="1600" kern="0" dirty="0"/>
          </a:p>
        </p:txBody>
      </p:sp>
      <p:sp>
        <p:nvSpPr>
          <p:cNvPr id="57" name="Заголовок 1"/>
          <p:cNvSpPr txBox="1">
            <a:spLocks/>
          </p:cNvSpPr>
          <p:nvPr/>
        </p:nvSpPr>
        <p:spPr bwMode="gray">
          <a:xfrm>
            <a:off x="4794250" y="711200"/>
            <a:ext cx="3940175" cy="2460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после реорганизации (2014-2015 гг.)</a:t>
            </a:r>
            <a:endParaRPr lang="ru-RU" sz="1600" kern="0" dirty="0"/>
          </a:p>
        </p:txBody>
      </p:sp>
      <p:sp>
        <p:nvSpPr>
          <p:cNvPr id="128008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499100" y="1203325"/>
            <a:ext cx="3044825" cy="2238375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8009" name="AutoShape 47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9100" y="1203325"/>
            <a:ext cx="304482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Предоставление санаторно-курортного лечения и отдыха**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28010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84200" y="3756025"/>
            <a:ext cx="3035300" cy="21336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8011" name="AutoShape 4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84200" y="3756025"/>
            <a:ext cx="3035300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Посещение мероприятий за пределами ЦССВ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5" name="AutoShape 3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4348956" y="44616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128013" name="Rectangle 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499100" y="3756025"/>
            <a:ext cx="3044825" cy="2093913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8014" name="AutoShape 4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99100" y="3756025"/>
            <a:ext cx="304482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Посещение мероприятий за пределами ЦССВ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28015" name="TextBox 21"/>
          <p:cNvSpPr txBox="1">
            <a:spLocks noChangeArrowheads="1"/>
          </p:cNvSpPr>
          <p:nvPr/>
        </p:nvSpPr>
        <p:spPr bwMode="auto">
          <a:xfrm>
            <a:off x="3875088" y="2547938"/>
            <a:ext cx="14192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Предоставление воспитанникам зимнего и летнего отдыха</a:t>
            </a:r>
          </a:p>
        </p:txBody>
      </p:sp>
      <p:sp>
        <p:nvSpPr>
          <p:cNvPr id="128016" name="TextBox 22"/>
          <p:cNvSpPr txBox="1">
            <a:spLocks noChangeArrowheads="1"/>
          </p:cNvSpPr>
          <p:nvPr/>
        </p:nvSpPr>
        <p:spPr bwMode="auto">
          <a:xfrm>
            <a:off x="3821113" y="5141913"/>
            <a:ext cx="141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Включение воспитанников в социальную жизнь города</a:t>
            </a:r>
          </a:p>
        </p:txBody>
      </p:sp>
      <p:pic>
        <p:nvPicPr>
          <p:cNvPr id="128017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4200" y="4189413"/>
            <a:ext cx="3024188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8" name="TextBox 25"/>
          <p:cNvSpPr txBox="1">
            <a:spLocks noChangeArrowheads="1"/>
          </p:cNvSpPr>
          <p:nvPr/>
        </p:nvSpPr>
        <p:spPr bwMode="auto">
          <a:xfrm>
            <a:off x="190500" y="6410325"/>
            <a:ext cx="51069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Источник: ЦССВ «Вера. Надежда. Любовь»</a:t>
            </a:r>
          </a:p>
        </p:txBody>
      </p:sp>
      <p:pic>
        <p:nvPicPr>
          <p:cNvPr id="128019" name="Picture 2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4200" y="1624013"/>
            <a:ext cx="30575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20" name="TextBox 24"/>
          <p:cNvSpPr txBox="1">
            <a:spLocks noChangeArrowheads="1"/>
          </p:cNvSpPr>
          <p:nvPr/>
        </p:nvSpPr>
        <p:spPr bwMode="auto">
          <a:xfrm>
            <a:off x="428625" y="6034088"/>
            <a:ext cx="33432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* Общая численность воспитанников – 151 человек.</a:t>
            </a:r>
          </a:p>
        </p:txBody>
      </p:sp>
      <p:sp>
        <p:nvSpPr>
          <p:cNvPr id="128021" name="TextBox 25"/>
          <p:cNvSpPr txBox="1">
            <a:spLocks noChangeArrowheads="1"/>
          </p:cNvSpPr>
          <p:nvPr/>
        </p:nvSpPr>
        <p:spPr bwMode="auto">
          <a:xfrm>
            <a:off x="5395913" y="6040438"/>
            <a:ext cx="34242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** Общая численность воспитанников – 190 человек.</a:t>
            </a:r>
          </a:p>
        </p:txBody>
      </p:sp>
      <p:pic>
        <p:nvPicPr>
          <p:cNvPr id="128022" name="Picture 2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08625" y="4152900"/>
            <a:ext cx="30257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23" name="Picture 29"/>
          <p:cNvPicPr>
            <a:picLocks noChangeAspect="1" noChangeArrowheads="1"/>
          </p:cNvPicPr>
          <p:nvPr/>
        </p:nvPicPr>
        <p:blipFill>
          <a:blip r:embed="rId15"/>
          <a:srcRect t="8691" b="7861"/>
          <a:stretch>
            <a:fillRect/>
          </a:stretch>
        </p:blipFill>
        <p:spPr bwMode="auto">
          <a:xfrm>
            <a:off x="5505450" y="1625600"/>
            <a:ext cx="30162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Заголовок 1"/>
          <p:cNvSpPr>
            <a:spLocks noGrp="1"/>
          </p:cNvSpPr>
          <p:nvPr>
            <p:ph type="title"/>
          </p:nvPr>
        </p:nvSpPr>
        <p:spPr>
          <a:xfrm>
            <a:off x="119063" y="230188"/>
            <a:ext cx="8618537" cy="292100"/>
          </a:xfrm>
        </p:spPr>
        <p:txBody>
          <a:bodyPr/>
          <a:lstStyle/>
          <a:p>
            <a:r>
              <a:rPr lang="ru-RU" altLang="ru-RU" smtClean="0"/>
              <a:t>Перспектива на 2015-2016 гг. (2/1)</a:t>
            </a:r>
          </a:p>
        </p:txBody>
      </p:sp>
      <p:sp>
        <p:nvSpPr>
          <p:cNvPr id="12902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B89D9F6-66C7-4AEC-85CB-64A73C536B06}" type="slidenum">
              <a:rPr lang="en-US" altLang="ru-RU" smtClean="0">
                <a:latin typeface="Arial" charset="0"/>
                <a:cs typeface="Arial" charset="0"/>
              </a:rPr>
              <a:pPr/>
              <a:t>4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29027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84200" y="1203325"/>
            <a:ext cx="3035300" cy="21336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9028" name="AutoShape 4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84200" y="1203325"/>
            <a:ext cx="3035300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Количество групп семейного типа в общем количестве групп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8" name="AutoShape 3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4348956" y="19089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120650" y="722313"/>
            <a:ext cx="3384550" cy="2460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сейчас (2014-2015 гг.)</a:t>
            </a:r>
            <a:endParaRPr lang="ru-RU" sz="1600" kern="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5035550" y="711200"/>
            <a:ext cx="3508375" cy="2460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…планируем (2015-2016 гг.)</a:t>
            </a:r>
            <a:endParaRPr lang="ru-RU" sz="1600" kern="0" dirty="0"/>
          </a:p>
        </p:txBody>
      </p:sp>
      <p:sp>
        <p:nvSpPr>
          <p:cNvPr id="129032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499100" y="1203325"/>
            <a:ext cx="3044825" cy="2093913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9033" name="AutoShape 47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9100" y="1203325"/>
            <a:ext cx="304482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Количество групп семейного типа в общем количестве групп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pic>
        <p:nvPicPr>
          <p:cNvPr id="12903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4200" y="1624013"/>
            <a:ext cx="304165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5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84200" y="4152900"/>
            <a:ext cx="3062288" cy="1577975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9036" name="AutoShape 4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01663" y="3727450"/>
            <a:ext cx="304482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Формы получения основного образования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21" name="AutoShape 3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4348956" y="46013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129038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481638" y="4164013"/>
            <a:ext cx="3062287" cy="1881187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29039" name="AutoShape 4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99100" y="3738563"/>
            <a:ext cx="3044825" cy="42068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Включение детей в систему образования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29040" name="TextBox 19"/>
          <p:cNvSpPr txBox="1">
            <a:spLocks noChangeArrowheads="1"/>
          </p:cNvSpPr>
          <p:nvPr/>
        </p:nvSpPr>
        <p:spPr bwMode="auto">
          <a:xfrm>
            <a:off x="3875088" y="2547938"/>
            <a:ext cx="14192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Переход на группы по семейному типу. Уход от отделений.</a:t>
            </a:r>
          </a:p>
        </p:txBody>
      </p:sp>
      <p:sp>
        <p:nvSpPr>
          <p:cNvPr id="129041" name="TextBox 21"/>
          <p:cNvSpPr txBox="1">
            <a:spLocks noChangeArrowheads="1"/>
          </p:cNvSpPr>
          <p:nvPr/>
        </p:nvSpPr>
        <p:spPr bwMode="auto">
          <a:xfrm>
            <a:off x="3875088" y="5141913"/>
            <a:ext cx="14192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Увеличение количества воспитанников, получающих образование в классно-урочной форме</a:t>
            </a:r>
          </a:p>
        </p:txBody>
      </p:sp>
      <p:sp>
        <p:nvSpPr>
          <p:cNvPr id="129042" name="TextBox 22"/>
          <p:cNvSpPr txBox="1">
            <a:spLocks noChangeArrowheads="1"/>
          </p:cNvSpPr>
          <p:nvPr/>
        </p:nvSpPr>
        <p:spPr bwMode="auto">
          <a:xfrm>
            <a:off x="190500" y="6410325"/>
            <a:ext cx="51069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Источник: ЦССВ «Вера. Надежда. Любовь»</a:t>
            </a:r>
          </a:p>
        </p:txBody>
      </p:sp>
      <p:pic>
        <p:nvPicPr>
          <p:cNvPr id="129043" name="Picture 2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27700" y="1630363"/>
            <a:ext cx="24511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44" name="Picture 32"/>
          <p:cNvPicPr>
            <a:picLocks noChangeAspect="1" noChangeArrowheads="1"/>
          </p:cNvPicPr>
          <p:nvPr/>
        </p:nvPicPr>
        <p:blipFill>
          <a:blip r:embed="rId15"/>
          <a:srcRect t="1801"/>
          <a:stretch>
            <a:fillRect/>
          </a:stretch>
        </p:blipFill>
        <p:spPr bwMode="auto">
          <a:xfrm>
            <a:off x="533400" y="4089400"/>
            <a:ext cx="31369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45" name="Picture 33"/>
          <p:cNvPicPr>
            <a:picLocks noChangeAspect="1" noChangeArrowheads="1"/>
          </p:cNvPicPr>
          <p:nvPr/>
        </p:nvPicPr>
        <p:blipFill>
          <a:blip r:embed="rId16"/>
          <a:srcRect b="6813"/>
          <a:stretch>
            <a:fillRect/>
          </a:stretch>
        </p:blipFill>
        <p:spPr bwMode="auto">
          <a:xfrm>
            <a:off x="5486400" y="4171950"/>
            <a:ext cx="30480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Заголовок 1"/>
          <p:cNvSpPr>
            <a:spLocks noGrp="1"/>
          </p:cNvSpPr>
          <p:nvPr>
            <p:ph type="title"/>
          </p:nvPr>
        </p:nvSpPr>
        <p:spPr>
          <a:xfrm>
            <a:off x="119063" y="230188"/>
            <a:ext cx="8618537" cy="292100"/>
          </a:xfrm>
        </p:spPr>
        <p:txBody>
          <a:bodyPr/>
          <a:lstStyle/>
          <a:p>
            <a:r>
              <a:rPr lang="ru-RU" altLang="ru-RU" smtClean="0"/>
              <a:t>Перспектива на 2015-2016 гг. (2/2)</a:t>
            </a:r>
            <a:endParaRPr lang="ru-RU" smtClean="0"/>
          </a:p>
        </p:txBody>
      </p:sp>
      <p:sp>
        <p:nvSpPr>
          <p:cNvPr id="13107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BCDE9CB-7301-4234-8833-6B11913033BD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r>
              <a:rPr lang="en-US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31075" name="Номер слайда 3"/>
          <p:cNvSpPr txBox="1">
            <a:spLocks/>
          </p:cNvSpPr>
          <p:nvPr/>
        </p:nvSpPr>
        <p:spPr bwMode="gray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CC520D4C-ADA6-4D59-B175-0EE11030BB30}" type="slidenum">
              <a:rPr lang="en-US" altLang="ru-RU">
                <a:solidFill>
                  <a:srgbClr val="000000"/>
                </a:solidFill>
              </a:rPr>
              <a:pPr/>
              <a:t>5</a:t>
            </a:fld>
            <a:r>
              <a:rPr lang="en-US" alt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1076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84200" y="1203325"/>
            <a:ext cx="3035300" cy="21336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31077" name="AutoShape 4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84200" y="1203325"/>
            <a:ext cx="3035300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Анализ штатного расписания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9" name="AutoShape 3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4348956" y="19089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20650" y="722313"/>
            <a:ext cx="3384550" cy="2460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2014-2015 гг.</a:t>
            </a:r>
            <a:endParaRPr lang="ru-RU" sz="1600" kern="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gray">
          <a:xfrm>
            <a:off x="5035550" y="711200"/>
            <a:ext cx="3508375" cy="2460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1600" kern="0" dirty="0" smtClean="0"/>
              <a:t>… 2015-2016 гг.</a:t>
            </a:r>
            <a:endParaRPr lang="ru-RU" sz="1600" kern="0" dirty="0"/>
          </a:p>
        </p:txBody>
      </p:sp>
      <p:sp>
        <p:nvSpPr>
          <p:cNvPr id="131081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499100" y="1203325"/>
            <a:ext cx="3044825" cy="2255838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31082" name="AutoShape 47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9100" y="1203325"/>
            <a:ext cx="304482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Дополнительные ставки специалистов по сопровождению, кураторы случая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31083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84200" y="4173538"/>
            <a:ext cx="3062288" cy="1577975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31084" name="AutoShape 47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01663" y="3730625"/>
            <a:ext cx="3044825" cy="420688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Устройство в семью, показатели 2014 г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7" name="AutoShape 3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4348956" y="4601369"/>
            <a:ext cx="365125" cy="681038"/>
          </a:xfrm>
          <a:prstGeom prst="upArrow">
            <a:avLst>
              <a:gd name="adj1" fmla="val 50000"/>
              <a:gd name="adj2" fmla="val 25000"/>
            </a:avLst>
          </a:prstGeom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/>
          </a:p>
        </p:txBody>
      </p:sp>
      <p:sp>
        <p:nvSpPr>
          <p:cNvPr id="131086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481638" y="4164013"/>
            <a:ext cx="3062287" cy="1566862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altLang="ru-RU" sz="1200"/>
          </a:p>
        </p:txBody>
      </p:sp>
      <p:sp>
        <p:nvSpPr>
          <p:cNvPr id="131087" name="AutoShape 4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481638" y="3738563"/>
            <a:ext cx="3062287" cy="42068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36576" tIns="18288" rIns="18288" bIns="36576" anchor="ctr"/>
          <a:lstStyle/>
          <a:p>
            <a:pPr>
              <a:spcAft>
                <a:spcPct val="50000"/>
              </a:spcAft>
              <a:buClr>
                <a:schemeClr val="tx2"/>
              </a:buClr>
            </a:pPr>
            <a:r>
              <a:rPr lang="ru-RU" altLang="ru-RU" sz="1200" b="1">
                <a:solidFill>
                  <a:schemeClr val="folHlink"/>
                </a:solidFill>
              </a:rPr>
              <a:t>Текущие показатели на 2015 г.</a:t>
            </a:r>
            <a:endParaRPr lang="en-US" altLang="ru-RU" sz="1200" b="1">
              <a:solidFill>
                <a:schemeClr val="folHlink"/>
              </a:solidFill>
            </a:endParaRPr>
          </a:p>
        </p:txBody>
      </p:sp>
      <p:sp>
        <p:nvSpPr>
          <p:cNvPr id="131088" name="TextBox 19"/>
          <p:cNvSpPr txBox="1">
            <a:spLocks noChangeArrowheads="1"/>
          </p:cNvSpPr>
          <p:nvPr/>
        </p:nvSpPr>
        <p:spPr bwMode="auto">
          <a:xfrm>
            <a:off x="3875088" y="2547938"/>
            <a:ext cx="1419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Экономия средств направляется на стимулирующие выплаты</a:t>
            </a:r>
          </a:p>
        </p:txBody>
      </p:sp>
      <p:sp>
        <p:nvSpPr>
          <p:cNvPr id="131089" name="TextBox 22"/>
          <p:cNvSpPr txBox="1">
            <a:spLocks noChangeArrowheads="1"/>
          </p:cNvSpPr>
          <p:nvPr/>
        </p:nvSpPr>
        <p:spPr bwMode="auto">
          <a:xfrm>
            <a:off x="190500" y="6410325"/>
            <a:ext cx="51069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Источник: ЦССВ «Вера. Надежда. Любовь»</a:t>
            </a:r>
          </a:p>
        </p:txBody>
      </p:sp>
      <p:pic>
        <p:nvPicPr>
          <p:cNvPr id="131090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6738" y="1582738"/>
            <a:ext cx="30527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91163" y="1625600"/>
            <a:ext cx="30543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92" name="TextBox 20"/>
          <p:cNvSpPr txBox="1">
            <a:spLocks noChangeArrowheads="1"/>
          </p:cNvSpPr>
          <p:nvPr/>
        </p:nvSpPr>
        <p:spPr bwMode="auto">
          <a:xfrm>
            <a:off x="3821113" y="5103813"/>
            <a:ext cx="14192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Устройство на семейные формы воспитания</a:t>
            </a:r>
          </a:p>
        </p:txBody>
      </p:sp>
      <p:sp>
        <p:nvSpPr>
          <p:cNvPr id="131093" name="Прямоугольник 2"/>
          <p:cNvSpPr>
            <a:spLocks noChangeArrowheads="1"/>
          </p:cNvSpPr>
          <p:nvPr/>
        </p:nvSpPr>
        <p:spPr bwMode="auto">
          <a:xfrm>
            <a:off x="5499100" y="4157663"/>
            <a:ext cx="30067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За первое полугодие 2015 года на семейные формы устройства определено 11 воспитанников: </a:t>
            </a:r>
            <a:endParaRPr lang="ru-RU" sz="1400">
              <a:cs typeface="Times New Roman" pitchFamily="18" charset="0"/>
            </a:endParaRPr>
          </a:p>
          <a:p>
            <a:r>
              <a:rPr lang="ru-RU" sz="1400">
                <a:cs typeface="Times New Roman" pitchFamily="18" charset="0"/>
              </a:rPr>
              <a:t>1 ребенка забрали домой родители, </a:t>
            </a:r>
          </a:p>
          <a:p>
            <a:r>
              <a:rPr lang="ru-RU" sz="1400">
                <a:cs typeface="Times New Roman" pitchFamily="18" charset="0"/>
              </a:rPr>
              <a:t>4 – под опеку,</a:t>
            </a:r>
          </a:p>
          <a:p>
            <a:r>
              <a:rPr lang="ru-RU" sz="1400">
                <a:cs typeface="Times New Roman" pitchFamily="18" charset="0"/>
              </a:rPr>
              <a:t>6 – в приемную семью </a:t>
            </a:r>
            <a:endParaRPr lang="ru-RU" sz="1400"/>
          </a:p>
        </p:txBody>
      </p:sp>
      <p:sp>
        <p:nvSpPr>
          <p:cNvPr id="131094" name="Прямоугольник 4"/>
          <p:cNvSpPr>
            <a:spLocks noChangeArrowheads="1"/>
          </p:cNvSpPr>
          <p:nvPr/>
        </p:nvSpPr>
        <p:spPr bwMode="auto">
          <a:xfrm>
            <a:off x="538163" y="4176713"/>
            <a:ext cx="31083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cs typeface="Times New Roman" pitchFamily="18" charset="0"/>
            </a:endParaRPr>
          </a:p>
          <a:p>
            <a:r>
              <a:rPr lang="ru-RU" sz="1400">
                <a:cs typeface="Times New Roman" pitchFamily="18" charset="0"/>
              </a:rPr>
              <a:t>5 детей взято под опеку,</a:t>
            </a:r>
          </a:p>
          <a:p>
            <a:endParaRPr lang="ru-RU" sz="1400">
              <a:cs typeface="Times New Roman" pitchFamily="18" charset="0"/>
            </a:endParaRPr>
          </a:p>
          <a:p>
            <a:r>
              <a:rPr lang="ru-RU" sz="1400">
                <a:cs typeface="Times New Roman" pitchFamily="18" charset="0"/>
              </a:rPr>
              <a:t>2 - усыновлены</a:t>
            </a:r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5" descr="C:\Users\Я\Downloads\диплом ира-19.jpg"/>
          <p:cNvPicPr>
            <a:picLocks noChangeAspect="1" noChangeArrowheads="1"/>
          </p:cNvPicPr>
          <p:nvPr/>
        </p:nvPicPr>
        <p:blipFill>
          <a:blip r:embed="rId2"/>
          <a:srcRect l="5046"/>
          <a:stretch>
            <a:fillRect/>
          </a:stretch>
        </p:blipFill>
        <p:spPr bwMode="auto">
          <a:xfrm>
            <a:off x="0" y="0"/>
            <a:ext cx="8961438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A0BA89-6E60-464F-A8A9-3FBF6898DBCB}" type="slidenum">
              <a:rPr lang="en-US" altLang="ru-RU" smtClean="0">
                <a:latin typeface="Arial" charset="0"/>
                <a:cs typeface="Arial" charset="0"/>
              </a:rPr>
              <a:pPr/>
              <a:t>6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>
          <a:xfrm>
            <a:off x="182563" y="395288"/>
            <a:ext cx="8618537" cy="1477962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 проекта: Нормализация жизни детей с тяжёлыми ментальными нарушениями в домах-интернатах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C:\Users\Я\Downloads\диплом аня даня-10.jpg"/>
          <p:cNvPicPr>
            <a:picLocks noChangeAspect="1" noChangeArrowheads="1"/>
          </p:cNvPicPr>
          <p:nvPr/>
        </p:nvPicPr>
        <p:blipFill>
          <a:blip r:embed="rId2"/>
          <a:srcRect b="5296"/>
          <a:stretch>
            <a:fillRect/>
          </a:stretch>
        </p:blipFill>
        <p:spPr bwMode="auto">
          <a:xfrm>
            <a:off x="0" y="-6350"/>
            <a:ext cx="8961438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104BB8C-7177-4255-AEF1-A10008815D36}" type="slidenum">
              <a:rPr lang="en-US" altLang="ru-RU" smtClean="0">
                <a:latin typeface="Arial" charset="0"/>
                <a:cs typeface="Arial" charset="0"/>
              </a:rPr>
              <a:pPr/>
              <a:t>7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244" name="Заголовок 1"/>
          <p:cNvSpPr>
            <a:spLocks noGrp="1"/>
          </p:cNvSpPr>
          <p:nvPr>
            <p:ph type="title"/>
          </p:nvPr>
        </p:nvSpPr>
        <p:spPr>
          <a:xfrm>
            <a:off x="119063" y="230188"/>
            <a:ext cx="8618537" cy="1477962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 №1. Уменьшение количества родительских детей на стационарной форме пребывания в учреждении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2"/>
          <a:srcRect r="5254"/>
          <a:stretch>
            <a:fillRect/>
          </a:stretch>
        </p:blipFill>
        <p:spPr bwMode="auto">
          <a:xfrm>
            <a:off x="0" y="0"/>
            <a:ext cx="8961438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323850" y="5149850"/>
            <a:ext cx="8191500" cy="984250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 №2. Обеспечение образованием воспитанников учреждений</a:t>
            </a:r>
          </a:p>
        </p:txBody>
      </p:sp>
      <p:sp>
        <p:nvSpPr>
          <p:cNvPr id="134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6530FF-67B4-4CDE-8FD7-029BDED1FCF5}" type="slidenum">
              <a:rPr lang="en-US" altLang="ru-RU" smtClean="0">
                <a:latin typeface="Arial" charset="0"/>
                <a:cs typeface="Arial" charset="0"/>
              </a:rPr>
              <a:pPr/>
              <a:t>8</a:t>
            </a:fld>
            <a:r>
              <a:rPr lang="en-US" altLang="ru-RU" smtClean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PRESENTATIONDONOTDELETE" val="&lt;?xml version=&quot;1.0&quot; encoding=&quot;UTF-16&quot; standalone=&quot;yes&quot;?&gt;&#10;&lt;root reqver=&quot;17839&quot;&gt;&lt;version val=&quot;2108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0&quot;/&gt;&lt;elem&gt;&lt;m_nPartnerID val=&quot;536&quot;/&gt;&lt;m_nIndex val=&quot;1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NP_IDX" val="110"/>
  <p:tag name="THINKCELLUNDODONOTDELETE" val="3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  <p:tag name="THINKCELLSHAPEDONOTDELETE" val="pn02UziMNaEKCsLTHXSqIm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620XTBJEqsWrKsqONgf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kHGONnKECzJxXQLIAur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ZkuOP.9UeswQOgyiMtU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EdGHxg50a0J4xE_kjKX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Pje8EoAEKStN4ZQtP09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E61FhThUGnbVKCYJR9J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65iUAzc8U2qPvpLY7dnw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N_jJPzoE.0XQOopsImV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71yFmhmsUmtinGogq6Ll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6JFLfrOUeQpUS8BUBqgQ"/>
  <p:tag name="RESIZE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Shape"/>
  <p:tag name="THINKCELLSHAPEDONOTDELETE" val="p.UbzgPESU06sJFPC4dgPt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Shape"/>
  <p:tag name="THINKCELLSHAPEDONOTDELETE" val="p.UbzgPESU06sJFPC4dgPt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oundedRectangleShape"/>
  <p:tag name="THINKCELLSHAPEDONOTDELETE" val="p.UbzgPESU06sJFPC4dgPt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eW9r.ueDk.VkKK.unmh1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d0j8q6nE60y0Mo3.biG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LX_SmkpkWn29l2t9Ovg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d0j8q6nE60y0Mo3.biG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LX_SmkpkWn29l2t9Ovg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0uEi86EYkGOAHjnEEfVC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xL0B6WlEW_G_c2jmPm8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d0j8q6nE60y0Mo3.biG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LX_SmkpkWn29l2t9Ovg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d0j8q6nE60y0Mo3.biG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LX_SmkpkWn29l2t9Ovg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ZxJpBfEkyo9YRUfoOVt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qyEoeAQkqPRC4.XWxBS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uAmCxO9k.rKdFlAlz.L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d0j8q6nE60y0Mo3.biG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LX_SmkpkWn29l2t9Ovg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sAvlLj4EWFRbh1_VgXD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d0j8q6nE60y0Mo3.biG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LX_SmkpkWn29l2t9Ovg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2ikIJBjTL0KE_TRUvnczV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I1A8UoK0OIo2iZwGeci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rPWiha5C0W0iw8419iU0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Dy35ZCBUaSpgH3dOYkk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5MLXVwvA02cFpi9W2AfL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dxg1N0TUW5FyzlPqXHY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0Ul0iYIsUWI2IovSYzJ_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dXVvjw9kuDAPvPWu7NY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2UdfGIp0Co8FmTueVna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Nnsf2SxUkSSMdHIM3oxn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3QzF3BP3EiCKgOL7wDb6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CGaIqdPUqaT0QeF7R4TQ"/>
</p:tagLst>
</file>

<file path=ppt/theme/theme1.xml><?xml version="1.0" encoding="utf-8"?>
<a:theme xmlns:a="http://schemas.openxmlformats.org/drawingml/2006/main" name="RDS380_FFC">
  <a:themeElements>
    <a:clrScheme name="RDS380_FFC 1">
      <a:dk1>
        <a:srgbClr val="000000"/>
      </a:dk1>
      <a:lt1>
        <a:srgbClr val="FFFFFF"/>
      </a:lt1>
      <a:dk2>
        <a:srgbClr val="009EE3"/>
      </a:dk2>
      <a:lt2>
        <a:srgbClr val="808080"/>
      </a:lt2>
      <a:accent1>
        <a:srgbClr val="E0E0E0"/>
      </a:accent1>
      <a:accent2>
        <a:srgbClr val="8EC678"/>
      </a:accent2>
      <a:accent3>
        <a:srgbClr val="FFFFFF"/>
      </a:accent3>
      <a:accent4>
        <a:srgbClr val="000000"/>
      </a:accent4>
      <a:accent5>
        <a:srgbClr val="EDEDED"/>
      </a:accent5>
      <a:accent6>
        <a:srgbClr val="80B36C"/>
      </a:accent6>
      <a:hlink>
        <a:srgbClr val="EE7522"/>
      </a:hlink>
      <a:folHlink>
        <a:srgbClr val="20335A"/>
      </a:folHlink>
    </a:clrScheme>
    <a:fontScheme name="RDS380_FF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DS380_FFC 1">
        <a:dk1>
          <a:srgbClr val="000000"/>
        </a:dk1>
        <a:lt1>
          <a:srgbClr val="FFFFFF"/>
        </a:lt1>
        <a:dk2>
          <a:srgbClr val="009EE3"/>
        </a:dk2>
        <a:lt2>
          <a:srgbClr val="808080"/>
        </a:lt2>
        <a:accent1>
          <a:srgbClr val="E0E0E0"/>
        </a:accent1>
        <a:accent2>
          <a:srgbClr val="8EC678"/>
        </a:accent2>
        <a:accent3>
          <a:srgbClr val="FFFFFF"/>
        </a:accent3>
        <a:accent4>
          <a:srgbClr val="000000"/>
        </a:accent4>
        <a:accent5>
          <a:srgbClr val="EDEDED"/>
        </a:accent5>
        <a:accent6>
          <a:srgbClr val="80B36C"/>
        </a:accent6>
        <a:hlink>
          <a:srgbClr val="EE7522"/>
        </a:hlink>
        <a:folHlink>
          <a:srgbClr val="203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RDS380_FFC</Template>
  <TotalTime>5314</TotalTime>
  <Words>875</Words>
  <Application>Microsoft Office PowerPoint</Application>
  <PresentationFormat>Произвольный</PresentationFormat>
  <Paragraphs>121</Paragraphs>
  <Slides>21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RDS380_FFC</vt:lpstr>
      <vt:lpstr>think-cell Slide</vt:lpstr>
      <vt:lpstr>Реформирование  детского дома-интерната: перспективы социализации и образования воспитанников.</vt:lpstr>
      <vt:lpstr>Пилотный проект по созданию комплексного учреждения «Центр содействия семейному воспитанию»</vt:lpstr>
      <vt:lpstr>Индикаторная оценка эффективности деятельности ЦССВ «Вера. Надежда. Любовь» на основе количественных показателей в (1/2)</vt:lpstr>
      <vt:lpstr>Количественные показатели в ЦССВ «Вера. Надежда. Любовь» (2/2)</vt:lpstr>
      <vt:lpstr>Перспектива на 2015-2016 гг. (2/1)</vt:lpstr>
      <vt:lpstr>Перспектива на 2015-2016 гг. (2/2)</vt:lpstr>
      <vt:lpstr>Цель проекта: Нормализация жизни детей с тяжёлыми ментальными нарушениями в домах-интернатах</vt:lpstr>
      <vt:lpstr>Задача №1. Уменьшение количества родительских детей на стационарной форме пребывания в учреждении</vt:lpstr>
      <vt:lpstr>Задача №2. Обеспечение образованием воспитанников учреждений</vt:lpstr>
      <vt:lpstr>Презентация PowerPoint</vt:lpstr>
      <vt:lpstr>Задача №3. Включение воспитанников в социальную жизнь города</vt:lpstr>
      <vt:lpstr>Презентация PowerPoint</vt:lpstr>
      <vt:lpstr>Презентация PowerPoint</vt:lpstr>
      <vt:lpstr>Презентация PowerPoint</vt:lpstr>
      <vt:lpstr>Задача №6. Повышение качества жизни воспитанников отделения Милосердие</vt:lpstr>
      <vt:lpstr>Задача №7. Формирование групп по семейному типу</vt:lpstr>
      <vt:lpstr>Презентация PowerPoint</vt:lpstr>
      <vt:lpstr>Презентация PowerPoint</vt:lpstr>
      <vt:lpstr>Необходимо обеспечить образованием всех воспитанников ДДИ.</vt:lpstr>
      <vt:lpstr>Предложения и рекомендации</vt:lpstr>
      <vt:lpstr>Спасибо за внимание!</vt:lpstr>
    </vt:vector>
  </TitlesOfParts>
  <Company>Corporate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oil supply and demand outlook scenarios</dc:title>
  <dc:creator>Lakshmi Venkitachala</dc:creator>
  <cp:lastModifiedBy>Lenovo</cp:lastModifiedBy>
  <cp:revision>213</cp:revision>
  <cp:lastPrinted>2015-06-23T14:25:33Z</cp:lastPrinted>
  <dcterms:created xsi:type="dcterms:W3CDTF">2011-09-30T13:05:40Z</dcterms:created>
  <dcterms:modified xsi:type="dcterms:W3CDTF">2015-12-01T12:01:09Z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versal Objects">
    <vt:bool>true</vt:bool>
  </property>
  <property fmtid="{D5CDD505-2E9C-101B-9397-08002B2CF9AE}" pid="3" name="McKPaperSize">
    <vt:lpwstr>A4</vt:lpwstr>
  </property>
  <property fmtid="{D5CDD505-2E9C-101B-9397-08002B2CF9AE}" pid="4" name="NotesPageLayout">
    <vt:lpwstr>Message</vt:lpwstr>
  </property>
  <property fmtid="{D5CDD505-2E9C-101B-9397-08002B2CF9AE}" pid="5" name="Final">
    <vt:bool>true</vt:bool>
  </property>
  <property fmtid="{D5CDD505-2E9C-101B-9397-08002B2CF9AE}" pid="6" name="DocID">
    <vt:lpwstr/>
  </property>
  <property fmtid="{D5CDD505-2E9C-101B-9397-08002B2CF9AE}" pid="7" name="DocIDinTitle">
    <vt:bool>true</vt:bool>
  </property>
  <property fmtid="{D5CDD505-2E9C-101B-9397-08002B2CF9AE}" pid="8" name="DocIDinSlide">
    <vt:bool>true</vt:bool>
  </property>
  <property fmtid="{D5CDD505-2E9C-101B-9397-08002B2CF9AE}" pid="9" name="DocIDPosition">
    <vt:i4>1</vt:i4>
  </property>
  <property fmtid="{D5CDD505-2E9C-101B-9397-08002B2CF9AE}" pid="10" name="Title">
    <vt:lpwstr>Global oil supply and demand outlook scenarios</vt:lpwstr>
  </property>
  <property fmtid="{D5CDD505-2E9C-101B-9397-08002B2CF9AE}" pid="11" name="Event">
    <vt:lpwstr/>
  </property>
  <property fmtid="{D5CDD505-2E9C-101B-9397-08002B2CF9AE}" pid="12" name="Delivery Date">
    <vt:lpwstr>4 октября 2011 г.</vt:lpwstr>
  </property>
</Properties>
</file>