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4724" r:id="rId1"/>
  </p:sldMasterIdLst>
  <p:notesMasterIdLst>
    <p:notesMasterId r:id="rId19"/>
  </p:notesMasterIdLst>
  <p:handoutMasterIdLst>
    <p:handoutMasterId r:id="rId20"/>
  </p:handoutMasterIdLst>
  <p:sldIdLst>
    <p:sldId id="294" r:id="rId2"/>
    <p:sldId id="289" r:id="rId3"/>
    <p:sldId id="303" r:id="rId4"/>
    <p:sldId id="305" r:id="rId5"/>
    <p:sldId id="311" r:id="rId6"/>
    <p:sldId id="306" r:id="rId7"/>
    <p:sldId id="318" r:id="rId8"/>
    <p:sldId id="307" r:id="rId9"/>
    <p:sldId id="308" r:id="rId10"/>
    <p:sldId id="309" r:id="rId11"/>
    <p:sldId id="314" r:id="rId12"/>
    <p:sldId id="315" r:id="rId13"/>
    <p:sldId id="320" r:id="rId14"/>
    <p:sldId id="312" r:id="rId15"/>
    <p:sldId id="316" r:id="rId16"/>
    <p:sldId id="317" r:id="rId17"/>
    <p:sldId id="310" r:id="rId18"/>
  </p:sldIdLst>
  <p:sldSz cx="9144000" cy="6858000" type="screen4x3"/>
  <p:notesSz cx="6797675" cy="9928225"/>
  <p:defaultTextStyle>
    <a:defPPr>
      <a:defRPr lang="ru-RU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 autoAdjust="0"/>
    <p:restoredTop sz="99886" autoAdjust="0"/>
  </p:normalViewPr>
  <p:slideViewPr>
    <p:cSldViewPr snapToGrid="0" snapToObjects="1">
      <p:cViewPr>
        <p:scale>
          <a:sx n="110" d="100"/>
          <a:sy n="110" d="100"/>
        </p:scale>
        <p:origin x="-714" y="642"/>
      </p:cViewPr>
      <p:guideLst>
        <p:guide orient="horz" pos="3299"/>
        <p:guide pos="38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rofimovaUV\Desktop\&#1052;&#1086;&#1080;%20&#1076;&#1086;&#1082;&#1091;&#1084;&#1077;&#1085;&#1090;&#1099;\&#1088;&#1072;&#1073;&#1086;&#1090;&#1072;\&#1089;&#1090;&#1072;&#1090;&#1080;&#1089;&#1090;&#1080;&#1082;&#1072;\&#1042;&#1099;&#1073;&#1086;&#1088;&#1082;&#1080;%20&#1080;&#1079;%20&#1043;&#1041;&#1044;\01_06_15_&#1089;&#1090;&#1072;&#1090;&#1080;&#1089;&#1090;&#1080;&#1082;&#1072;%20&#1080;&#1079;%20&#1072;&#1080;&#1089;&#1090;&#1072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rofimovaUV\Desktop\&#1052;&#1086;&#1080;%20&#1076;&#1086;&#1082;&#1091;&#1084;&#1077;&#1085;&#1090;&#1099;\&#1088;&#1072;&#1073;&#1086;&#1090;&#1072;\&#1089;&#1090;&#1072;&#1090;&#1080;&#1089;&#1090;&#1080;&#1082;&#1072;\&#1042;&#1099;&#1073;&#1086;&#1088;&#1082;&#1080;%20&#1080;&#1079;%20&#1043;&#1041;&#1044;\01_06_15_&#1089;&#1090;&#1072;&#1090;&#1080;&#1089;&#1090;&#1080;&#1082;&#1072;%20&#1080;&#1079;%20&#1072;&#1080;&#1089;&#1090;&#1072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инвалидность!$D$1</c:f>
              <c:strCache>
                <c:ptCount val="1"/>
                <c:pt idx="0">
                  <c:v>процент инвалидов</c:v>
                </c:pt>
              </c:strCache>
            </c:strRef>
          </c:tx>
          <c:val>
            <c:numRef>
              <c:f>инвалидность!$D$2:$D$19</c:f>
              <c:numCache>
                <c:formatCode>0.0%</c:formatCode>
                <c:ptCount val="18"/>
                <c:pt idx="0">
                  <c:v>6.1670569867291178E-2</c:v>
                </c:pt>
                <c:pt idx="1">
                  <c:v>0.23675385647216643</c:v>
                </c:pt>
                <c:pt idx="2">
                  <c:v>0.34515516149461706</c:v>
                </c:pt>
                <c:pt idx="3">
                  <c:v>0.44187582562747713</c:v>
                </c:pt>
                <c:pt idx="4">
                  <c:v>0.49729729729729732</c:v>
                </c:pt>
                <c:pt idx="5">
                  <c:v>0.46005509641873266</c:v>
                </c:pt>
                <c:pt idx="6">
                  <c:v>0.43740795287187051</c:v>
                </c:pt>
                <c:pt idx="7">
                  <c:v>0.39707112970711306</c:v>
                </c:pt>
                <c:pt idx="8">
                  <c:v>0.37365491651205945</c:v>
                </c:pt>
                <c:pt idx="9">
                  <c:v>0.36016034535923541</c:v>
                </c:pt>
                <c:pt idx="10">
                  <c:v>0.35577156743620897</c:v>
                </c:pt>
                <c:pt idx="11">
                  <c:v>0.30666383701188465</c:v>
                </c:pt>
                <c:pt idx="12">
                  <c:v>0.27289581015943642</c:v>
                </c:pt>
                <c:pt idx="13">
                  <c:v>0.26104605776736922</c:v>
                </c:pt>
                <c:pt idx="14">
                  <c:v>0.23495661908760146</c:v>
                </c:pt>
                <c:pt idx="15">
                  <c:v>0.21293949079686997</c:v>
                </c:pt>
                <c:pt idx="16">
                  <c:v>0.18242910998197026</c:v>
                </c:pt>
                <c:pt idx="17">
                  <c:v>0.17169695103172164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926656"/>
        <c:axId val="21928192"/>
      </c:lineChart>
      <c:catAx>
        <c:axId val="219266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1928192"/>
        <c:crosses val="autoZero"/>
        <c:auto val="1"/>
        <c:lblAlgn val="ctr"/>
        <c:lblOffset val="100"/>
        <c:noMultiLvlLbl val="0"/>
      </c:catAx>
      <c:valAx>
        <c:axId val="21928192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2192665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9483787753422275"/>
          <c:y val="8.6504203341194505E-2"/>
          <c:w val="0.56143533841524196"/>
          <c:h val="0.8269915933176113"/>
        </c:manualLayout>
      </c:layout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-0.49691214379452586"/>
                  <c:y val="-6.1041641494700809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4.2324826584177015E-2"/>
                  <c:y val="0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26785796306711673"/>
                  <c:y val="1.431420744825696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2291493250843645"/>
                  <c:y val="9.1216216216216187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.11930926602924634"/>
                  <c:y val="0.2211788504992615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0.22695139670041251"/>
                  <c:y val="-1.6699157287667344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9.4752999625046921E-2"/>
                  <c:y val="4.5156252535981664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4.0413034308211505E-2"/>
                  <c:y val="5.8346287503223536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2.4584270716160487E-2"/>
                  <c:y val="1.8636421835861356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0.1665237157855268"/>
                  <c:y val="0.4302530661708617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0.17390923790776164"/>
                  <c:y val="0.3859504814082115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0.17409741751031127"/>
                  <c:y val="0.2917451881720915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0.21296212973378328"/>
                  <c:y val="0.3204443851337828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-0.36334317585301851"/>
                  <c:y val="7.5119833585503837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(R ) Симптомы, признаки и отклонения от нормы, выявленные при клинических и лабораторных исследованиях, не </a:t>
                    </a:r>
                    <a:r>
                      <a:rPr lang="ru-RU" dirty="0" smtClean="0"/>
                      <a:t>классифицированные </a:t>
                    </a:r>
                    <a:r>
                      <a:rPr lang="ru-RU" dirty="0"/>
                      <a:t>в других рубриках; 25,1%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Диагнозы!$A$9:$A$26</c:f>
              <c:strCache>
                <c:ptCount val="18"/>
                <c:pt idx="0">
                  <c:v>здоровый ребенок </c:v>
                </c:pt>
                <c:pt idx="1">
                  <c:v>(А и В) Инфекционные и паразитарные болезни</c:v>
                </c:pt>
                <c:pt idx="2">
                  <c:v>(С) Злокачественные новообразования</c:v>
                </c:pt>
                <c:pt idx="3">
                  <c:v>(Д) Другие новообразования, болезни крови и нарушения иммунитета</c:v>
                </c:pt>
                <c:pt idx="4">
                  <c:v>(Е) Болезни эндокринной системы, нарушения питания и обмена веществ</c:v>
                </c:pt>
                <c:pt idx="5">
                  <c:v>(F) Психические расстройства и расстройства поведения</c:v>
                </c:pt>
                <c:pt idx="6">
                  <c:v>(G) Болезни нервной системы</c:v>
                </c:pt>
                <c:pt idx="7">
                  <c:v>(Н) Болезни органов зрения и слуха</c:v>
                </c:pt>
                <c:pt idx="8">
                  <c:v>(I) Болезни системы кровообращения</c:v>
                </c:pt>
                <c:pt idx="9">
                  <c:v>(J) Болезни органов дыхания</c:v>
                </c:pt>
                <c:pt idx="10">
                  <c:v>(К) Болезни органов пищеварения</c:v>
                </c:pt>
                <c:pt idx="11">
                  <c:v>(L) Болезни кожи  подкожной клетчатки</c:v>
                </c:pt>
                <c:pt idx="12">
                  <c:v>(М) Болезни костно-мышечной системы и соединений ткани</c:v>
                </c:pt>
                <c:pt idx="13">
                  <c:v>(N) Болезни мочеполовой системы</c:v>
                </c:pt>
                <c:pt idx="14">
                  <c:v>(О) Беременность, роды и после родовой период</c:v>
                </c:pt>
                <c:pt idx="15">
                  <c:v>(Р) Отдельный состояния, возникающие в перинатальном периоде</c:v>
                </c:pt>
                <c:pt idx="16">
                  <c:v>(Q) Врожденные аномалии (пороки развития), деформации и хромосомные нарушения</c:v>
                </c:pt>
                <c:pt idx="17">
                  <c:v>(R ) Симптомы, признаки и отклонения от нормы, выявленные при клинических и лабораторных исследованиях, не классифициронанные в других рубриках</c:v>
                </c:pt>
              </c:strCache>
            </c:strRef>
          </c:cat>
          <c:val>
            <c:numRef>
              <c:f>Диагнозы!$C$9:$C$26</c:f>
              <c:numCache>
                <c:formatCode>0.0%</c:formatCode>
                <c:ptCount val="18"/>
                <c:pt idx="0">
                  <c:v>2.9524276606179511E-2</c:v>
                </c:pt>
                <c:pt idx="1">
                  <c:v>3.6267778322707216E-2</c:v>
                </c:pt>
                <c:pt idx="2">
                  <c:v>3.4698381559588034E-3</c:v>
                </c:pt>
                <c:pt idx="3">
                  <c:v>6.6858754291319281E-2</c:v>
                </c:pt>
                <c:pt idx="4">
                  <c:v>0.25678028445316325</c:v>
                </c:pt>
                <c:pt idx="5">
                  <c:v>0.61259195684158951</c:v>
                </c:pt>
                <c:pt idx="6">
                  <c:v>0.32970819028935777</c:v>
                </c:pt>
                <c:pt idx="7">
                  <c:v>0.34583128984796485</c:v>
                </c:pt>
                <c:pt idx="8">
                  <c:v>0.11705492888670919</c:v>
                </c:pt>
                <c:pt idx="9">
                  <c:v>0.118097106424718</c:v>
                </c:pt>
                <c:pt idx="10">
                  <c:v>0.24746199117214332</c:v>
                </c:pt>
                <c:pt idx="11">
                  <c:v>2.9462972045120175E-2</c:v>
                </c:pt>
                <c:pt idx="12">
                  <c:v>0.53025993133889182</c:v>
                </c:pt>
                <c:pt idx="13">
                  <c:v>8.7175085826385487E-2</c:v>
                </c:pt>
                <c:pt idx="14">
                  <c:v>6.1304561059342846E-4</c:v>
                </c:pt>
                <c:pt idx="15">
                  <c:v>2.8543403629230014E-2</c:v>
                </c:pt>
                <c:pt idx="16">
                  <c:v>0.38654977930358037</c:v>
                </c:pt>
                <c:pt idx="17">
                  <c:v>0.25064982834722904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E2C14A2-45F4-4B07-8222-2DA87A662A96}" type="datetimeFigureOut">
              <a:rPr lang="ru-RU"/>
              <a:pPr>
                <a:defRPr/>
              </a:pPr>
              <a:t>23.11.2015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D22A8A9F-459E-4AC7-ABE6-77181F33F1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02658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516A26F-F1AB-4920-BB1D-55A073998DC5}" type="datetimeFigureOut">
              <a:rPr lang="ru-RU"/>
              <a:pPr>
                <a:defRPr/>
              </a:pPr>
              <a:t>23.11.2015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211C2F2-B702-45AC-9072-EB0F3485CA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4685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n-US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EEF043-E022-4D41-B52B-6617BAD31A7C}" type="datetime1">
              <a:rPr lang="ru-RU" smtClean="0"/>
              <a:pPr>
                <a:defRPr/>
              </a:pPr>
              <a:t>23.11.2015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B8D16F-BCED-40DD-B627-542D155EB9E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61CB3-0190-4F29-9AED-7D94B31A6F2C}" type="datetime1">
              <a:rPr lang="ru-RU" smtClean="0"/>
              <a:pPr/>
              <a:t>23.11.2015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Название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Образец заголовка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6397447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9" name="Прямоугольник 11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Прямоугольник 12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Овал 9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Овал 10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Образец заголовка</a:t>
            </a:r>
            <a:endParaRPr lang="en-US"/>
          </a:p>
        </p:txBody>
      </p:sp>
      <p:sp>
        <p:nvSpPr>
          <p:cNvPr id="1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6" name="Дата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1AF64-1D63-4F46-941D-2BF9B1F7BB6C}" type="datetime1">
              <a:rPr lang="ru-RU" smtClean="0"/>
              <a:pPr>
                <a:defRPr/>
              </a:pPr>
              <a:t>23.11.2015</a:t>
            </a:fld>
            <a:endParaRPr lang="ru-RU" dirty="0"/>
          </a:p>
        </p:txBody>
      </p:sp>
      <p:sp>
        <p:nvSpPr>
          <p:cNvPr id="1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 smtClean="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4D704141-8ADE-40E6-853D-940972DAA2E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Прямоугольник 10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4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5" name="Прямоугольник 1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6" name="Овал 24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Овал 2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en-US"/>
          </a:p>
        </p:txBody>
      </p:sp>
      <p:sp>
        <p:nvSpPr>
          <p:cNvPr id="23" name="Название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Образец заголовка</a:t>
            </a:r>
            <a:endParaRPr lang="en-US"/>
          </a:p>
        </p:txBody>
      </p:sp>
      <p:sp>
        <p:nvSpPr>
          <p:cNvPr id="18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04662C-489E-431E-B4C0-0A2A690E5697}" type="datetime1">
              <a:rPr lang="ru-RU" smtClean="0"/>
              <a:pPr>
                <a:defRPr/>
              </a:pPr>
              <a:t>23.11.2015</a:t>
            </a:fld>
            <a:endParaRPr lang="ru-RU" dirty="0"/>
          </a:p>
        </p:txBody>
      </p:sp>
      <p:sp>
        <p:nvSpPr>
          <p:cNvPr id="19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20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 smtClean="0"/>
            </a:lvl1pPr>
          </a:lstStyle>
          <a:p>
            <a:pPr>
              <a:defRPr/>
            </a:pPr>
            <a:fld id="{25237A54-34B1-4DFA-90C5-BCE1A9878BA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2555B-A03C-4743-A373-3C4C24490B13}" type="datetime1">
              <a:rPr lang="ru-RU" smtClean="0"/>
              <a:pPr>
                <a:defRPr/>
              </a:pPr>
              <a:t>23.11.2015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37F2D7-8651-49F1-BD76-872C961C148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3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4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5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Прямоугольник 4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Прямоугольник 5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80820B-ABDF-4D86-822E-61077F3127A7}" type="datetime1">
              <a:rPr lang="ru-RU" smtClean="0"/>
              <a:pPr>
                <a:defRPr/>
              </a:pPr>
              <a:t>23.11.2015</a:t>
            </a:fld>
            <a:endParaRPr lang="ru-RU" dirty="0"/>
          </a:p>
        </p:txBody>
      </p:sp>
      <p:sp>
        <p:nvSpPr>
          <p:cNvPr id="9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F4A05D7-E2CC-488A-AD16-583D50BFC99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9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Овал 10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Прямоугольник 20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en-US"/>
          </a:p>
        </p:txBody>
      </p:sp>
      <p:sp>
        <p:nvSpPr>
          <p:cNvPr id="16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 smtClean="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45B2A4DE-493E-44F9-BAFC-07E8B17D875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7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0E744F-2861-445D-BF94-6F434AF0B4BE}" type="datetime1">
              <a:rPr lang="ru-RU" smtClean="0"/>
              <a:pPr>
                <a:defRPr/>
              </a:pPr>
              <a:t>23.11.2015</a:t>
            </a:fld>
            <a:endParaRPr lang="ru-RU" dirty="0"/>
          </a:p>
        </p:txBody>
      </p:sp>
      <p:sp>
        <p:nvSpPr>
          <p:cNvPr id="18" name="Нижний колонтитул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9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Прямоугольник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Овал 12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Прямоугольник 21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 err="1" smtClean="0"/>
              <a:t>Чтобы</a:t>
            </a:r>
            <a:r>
              <a:rPr lang="en-US" noProof="0" dirty="0" smtClean="0"/>
              <a:t> </a:t>
            </a:r>
            <a:r>
              <a:rPr lang="en-US" noProof="0" dirty="0" err="1" smtClean="0"/>
              <a:t>добавить</a:t>
            </a:r>
            <a:r>
              <a:rPr lang="en-US" noProof="0" dirty="0" smtClean="0"/>
              <a:t> </a:t>
            </a:r>
            <a:r>
              <a:rPr lang="en-US" noProof="0" dirty="0" err="1" smtClean="0"/>
              <a:t>рисунок</a:t>
            </a:r>
            <a:r>
              <a:rPr lang="en-US" noProof="0" dirty="0" smtClean="0"/>
              <a:t>, </a:t>
            </a:r>
            <a:r>
              <a:rPr lang="en-US" noProof="0" dirty="0" err="1" smtClean="0"/>
              <a:t>перетащите</a:t>
            </a:r>
            <a:r>
              <a:rPr lang="en-US" noProof="0" dirty="0" smtClean="0"/>
              <a:t> </a:t>
            </a:r>
            <a:r>
              <a:rPr lang="en-US" noProof="0" dirty="0" err="1" smtClean="0"/>
              <a:t>его</a:t>
            </a:r>
            <a:r>
              <a:rPr lang="en-US" noProof="0" dirty="0" smtClean="0"/>
              <a:t> </a:t>
            </a:r>
            <a:r>
              <a:rPr lang="en-US" noProof="0" dirty="0" err="1" smtClean="0"/>
              <a:t>на</a:t>
            </a:r>
            <a:r>
              <a:rPr lang="en-US" noProof="0" dirty="0" smtClean="0"/>
              <a:t> </a:t>
            </a:r>
            <a:r>
              <a:rPr lang="en-US" noProof="0" dirty="0" err="1" smtClean="0"/>
              <a:t>заполнитель</a:t>
            </a:r>
            <a:r>
              <a:rPr lang="en-US" noProof="0" dirty="0" smtClean="0"/>
              <a:t> </a:t>
            </a:r>
            <a:r>
              <a:rPr lang="en-US" noProof="0" dirty="0" err="1" smtClean="0"/>
              <a:t>или</a:t>
            </a:r>
            <a:r>
              <a:rPr lang="en-US" noProof="0" dirty="0" smtClean="0"/>
              <a:t> </a:t>
            </a:r>
            <a:r>
              <a:rPr lang="en-US" noProof="0" dirty="0" err="1" smtClean="0"/>
              <a:t>щелкните</a:t>
            </a:r>
            <a:r>
              <a:rPr lang="en-US" noProof="0" dirty="0" smtClean="0"/>
              <a:t> </a:t>
            </a:r>
            <a:r>
              <a:rPr lang="en-US" noProof="0" dirty="0" err="1" smtClean="0"/>
              <a:t>значок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16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4409F1-927A-4059-B469-1CABD67D9F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7" name="Дата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F97D79-5FB8-46D4-B00C-C3B1F53D4725}" type="datetime1">
              <a:rPr lang="ru-RU" smtClean="0"/>
              <a:pPr>
                <a:defRPr/>
              </a:pPr>
              <a:t>23.11.2015</a:t>
            </a:fld>
            <a:endParaRPr lang="ru-RU"/>
          </a:p>
        </p:txBody>
      </p:sp>
      <p:sp>
        <p:nvSpPr>
          <p:cNvPr id="18" name="Нижний колонтитул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ED9A8F-703F-46A3-8669-BC1688FE755F}" type="datetime1">
              <a:rPr lang="ru-RU" smtClean="0"/>
              <a:pPr>
                <a:defRPr/>
              </a:pPr>
              <a:t>23.11.2015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69C7F7-CB77-4FFE-A3AE-C443684315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рямоугольник 10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оугольник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Овал 13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Овал 14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en-US" smtClean="0"/>
              <a:t>Образец заголовка</a:t>
            </a:r>
            <a:endParaRPr lang="en-US"/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398938-11B0-4BE9-9FEF-B07F9FDB4A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Дата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2ED88-0617-4868-8008-9C938095DF98}" type="datetime1">
              <a:rPr lang="ru-RU" smtClean="0"/>
              <a:pPr>
                <a:defRPr/>
              </a:pPr>
              <a:t>23.11.2015</a:t>
            </a:fld>
            <a:endParaRPr lang="ru-RU"/>
          </a:p>
        </p:txBody>
      </p:sp>
      <p:sp>
        <p:nvSpPr>
          <p:cNvPr id="1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DD8ED1C5-32C5-48FC-B4B4-EBCBF3E37232}" type="datetime1">
              <a:rPr lang="ru-RU" smtClean="0"/>
              <a:pPr>
                <a:defRPr/>
              </a:pPr>
              <a:t>23.11.2015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Овал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smtClean="0">
                <a:solidFill>
                  <a:schemeClr val="accent3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5A69D07-C163-49D2-BEFE-6381DEBD79B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38" name="Заголовок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Образец заголовка</a:t>
            </a:r>
          </a:p>
        </p:txBody>
      </p:sp>
      <p:sp>
        <p:nvSpPr>
          <p:cNvPr id="1039" name="Текст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36" r:id="rId1"/>
    <p:sldLayoutId id="2147484737" r:id="rId2"/>
    <p:sldLayoutId id="2147484738" r:id="rId3"/>
    <p:sldLayoutId id="2147484739" r:id="rId4"/>
    <p:sldLayoutId id="2147484740" r:id="rId5"/>
    <p:sldLayoutId id="2147484741" r:id="rId6"/>
    <p:sldLayoutId id="2147484742" r:id="rId7"/>
    <p:sldLayoutId id="2147484743" r:id="rId8"/>
    <p:sldLayoutId id="2147484744" r:id="rId9"/>
    <p:sldLayoutId id="2147484745" r:id="rId10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www.usynovite.ru/child/?id=8qnas-15ml5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www.usynovite.ru/child/?id=93aeg-ph2m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5.jpeg"/><Relationship Id="rId4" Type="http://schemas.openxmlformats.org/officeDocument/2006/relationships/hyperlink" Target="http://www.usynovite.ru/child/?id=9k57c-bybr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hyperlink" Target="http://www.usynovite.ru/child/?id=93aeg-4kus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7.jpeg"/><Relationship Id="rId4" Type="http://schemas.openxmlformats.org/officeDocument/2006/relationships/hyperlink" Target="http://www.usynovite.ru/child/?id=93aeg-7qmx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hyperlink" Target="http://www.usynovite.ru/child/?id=8qnas-17wrb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9.jpeg"/><Relationship Id="rId4" Type="http://schemas.openxmlformats.org/officeDocument/2006/relationships/hyperlink" Target="http://www.usynovite.ru/child/?id=93aeg-u7qr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hyperlink" Target="http://www.usynovite.ru/child/?id=8qnas-10plj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1.jpeg"/><Relationship Id="rId4" Type="http://schemas.openxmlformats.org/officeDocument/2006/relationships/hyperlink" Target="http://www.usynovite.ru/child/?id=8qnas-118k7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hyperlink" Target="http://www.usynovite.ru/child/?id=8qnas-17k3p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3.jpeg"/><Relationship Id="rId4" Type="http://schemas.openxmlformats.org/officeDocument/2006/relationships/hyperlink" Target="http://www.usynovite.ru/child/?id=aypnq-77nt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hyperlink" Target="http://www.usynovite.ru/child/?id=8uv00-bs1t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5.jpeg"/><Relationship Id="rId4" Type="http://schemas.openxmlformats.org/officeDocument/2006/relationships/hyperlink" Target="http://www.usynovite.ru/child/?id=b9y6e-ue12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usynovite.ru/child/?id=8qnas-10j9u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jpeg"/><Relationship Id="rId4" Type="http://schemas.openxmlformats.org/officeDocument/2006/relationships/hyperlink" Target="http://www.usynovite.ru/child/?id=93aeg-15z8x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usynovite.ru/child/?id=93aeg-par5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jpeg"/><Relationship Id="rId4" Type="http://schemas.openxmlformats.org/officeDocument/2006/relationships/hyperlink" Target="http://www.usynovite.ru/child/?id=8qnas-7kbe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usynovite.ru/child/?id=9ko60-oybk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9.jpeg"/><Relationship Id="rId4" Type="http://schemas.openxmlformats.org/officeDocument/2006/relationships/hyperlink" Target="http://www.usynovite.ru/child/?id=cn43j-isuj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usynovite.ru/child/?id=93aeg-71db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1.jpeg"/><Relationship Id="rId4" Type="http://schemas.openxmlformats.org/officeDocument/2006/relationships/hyperlink" Target="http://www.usynovite.ru/child/?id=93aeg-wo8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-66675" y="3261878"/>
            <a:ext cx="9010649" cy="2604083"/>
          </a:xfrm>
        </p:spPr>
        <p:txBody>
          <a:bodyPr>
            <a:noAutofit/>
          </a:bodyPr>
          <a:lstStyle/>
          <a:p>
            <a:endParaRPr lang="ru-RU" sz="2400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1800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ТРОФИМОВА ЮЛИЯ ВЛАДИМИРОВНА</a:t>
            </a:r>
          </a:p>
          <a:p>
            <a:endParaRPr lang="ru-RU" sz="1400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НАЧАЛЬНИК ОТДЕЛА СОПРОВОЖДЕНИЯ ФЕДЕРАЛЬНОГО БАНКА </a:t>
            </a:r>
          </a:p>
          <a:p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ДАННЫХ О ДЕТЯХ, ОСТАВШИХСЯ БЕЗПОПЕЧЕНИЯ РОДИТЕЛЕЙ, Департамента государственной политики </a:t>
            </a:r>
          </a:p>
          <a:p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сфере защиты прав детей</a:t>
            </a:r>
            <a:endParaRPr lang="ru-RU" sz="14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-1242530" y="686892"/>
            <a:ext cx="10196722" cy="1314449"/>
          </a:xfrm>
        </p:spPr>
        <p:txBody>
          <a:bodyPr>
            <a:normAutofit/>
          </a:bodyPr>
          <a:lstStyle/>
          <a:p>
            <a:pPr marL="1656000">
              <a:lnSpc>
                <a:spcPct val="80000"/>
              </a:lnSpc>
            </a:pPr>
            <a:r>
              <a:rPr lang="ru-RU" sz="1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МИНИСТЕРСТВО </a:t>
            </a:r>
            <a:r>
              <a:rPr lang="ru-RU" sz="1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ОБРАЗОВАНИЯ </a:t>
            </a:r>
            <a:r>
              <a:rPr lang="ru-RU" sz="1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И </a:t>
            </a:r>
            <a:r>
              <a:rPr lang="ru-RU" sz="1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НАУКИ РОССИЙСКОЙ </a:t>
            </a:r>
            <a:r>
              <a:rPr lang="ru-RU" sz="1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ФЕДЕРАЦИИ</a:t>
            </a:r>
            <a:br>
              <a:rPr lang="ru-RU" sz="1800" b="1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ru-RU" sz="1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" name="Picture 4" descr=" Государственный Герб России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3120" y="256988"/>
            <a:ext cx="657225" cy="755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5281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400" b="1" dirty="0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Отрицательные примеры </a:t>
            </a:r>
            <a:r>
              <a:rPr lang="ru-RU" sz="1400" b="1" dirty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фотографий и описаний характера детей, оставшихся без попечения родителей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415547" y="1057241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9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1" name="Рисунок 3" descr="Описание: http://www.usynovite.ru - Павел К.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625" y="1426574"/>
            <a:ext cx="2182783" cy="2325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700068" y="1440556"/>
            <a:ext cx="5555411" cy="19236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300" b="1" dirty="0">
                <a:solidFill>
                  <a:srgbClr val="1A1A1A"/>
                </a:solidFill>
                <a:latin typeface="Arial" pitchFamily="34" charset="0"/>
                <a:ea typeface="Times New Roman" pitchFamily="18" charset="0"/>
                <a:cs typeface="Arial" pitchFamily="34" charset="0"/>
                <a:hlinkClick r:id="rId2"/>
              </a:rPr>
              <a:t>Павел К.</a:t>
            </a:r>
            <a:endParaRPr lang="ru-RU" sz="1300" b="1" dirty="0">
              <a:solidFill>
                <a:srgbClr val="1A1A1A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700" b="0" i="0" u="none" strike="noStrike" cap="none" normalizeH="0" baseline="0" dirty="0" smtClean="0">
                <a:ln>
                  <a:noFill/>
                </a:ln>
                <a:solidFill>
                  <a:srgbClr val="5F5F5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№ 8qnas-15ml5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100" dirty="0">
                <a:solidFill>
                  <a:srgbClr val="1A1A1A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Амурская </a:t>
            </a:r>
            <a:r>
              <a:rPr lang="ru-RU" sz="1100" dirty="0" smtClean="0">
                <a:solidFill>
                  <a:srgbClr val="1A1A1A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область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100" dirty="0">
              <a:solidFill>
                <a:srgbClr val="1A1A1A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100" dirty="0">
                <a:solidFill>
                  <a:srgbClr val="1A1A1A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Братьев и сестер нет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100" dirty="0">
                <a:solidFill>
                  <a:srgbClr val="1A1A1A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Возможные формы устройства:</a:t>
            </a:r>
            <a:br>
              <a:rPr lang="ru-RU" sz="1100" dirty="0">
                <a:solidFill>
                  <a:srgbClr val="1A1A1A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ru-RU" sz="1100" dirty="0">
                <a:solidFill>
                  <a:srgbClr val="1A1A1A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опека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100" dirty="0">
                <a:solidFill>
                  <a:srgbClr val="1A1A1A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Мальчик родился в мае 2008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100" dirty="0">
                <a:solidFill>
                  <a:srgbClr val="1A1A1A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Глаза серый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100" dirty="0">
                <a:solidFill>
                  <a:srgbClr val="1A1A1A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Волосы темные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100" dirty="0">
                <a:solidFill>
                  <a:srgbClr val="1A1A1A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Характер агрессивный, неконтактный, настойчивый, требует внимания</a:t>
            </a: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301625" y="3976778"/>
            <a:ext cx="8600835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7" name="Рисунок 1" descr="http://www.usynovite.ru - Павел К.">
            <a:hlinkClick r:id="rId2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30848" y="4347713"/>
            <a:ext cx="2605177" cy="1992702"/>
          </a:xfrm>
          <a:prstGeom prst="rect">
            <a:avLst/>
          </a:prstGeom>
          <a:noFill/>
        </p:spPr>
      </p:pic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301625" y="4114800"/>
            <a:ext cx="4520789" cy="1923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1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2"/>
              </a:rPr>
              <a:t>Павел К.</a:t>
            </a:r>
            <a:endParaRPr kumimoji="0" lang="ru-RU" sz="13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700" dirty="0" smtClean="0">
                <a:solidFill>
                  <a:srgbClr val="5F5F5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№ 8qnas-15ml5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100" dirty="0" smtClean="0">
                <a:solidFill>
                  <a:srgbClr val="1A1A1A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Амурская область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100" dirty="0" smtClean="0">
                <a:solidFill>
                  <a:srgbClr val="1A1A1A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ru-RU" sz="1100" dirty="0" smtClean="0">
                <a:solidFill>
                  <a:srgbClr val="1A1A1A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ru-RU" sz="1100" dirty="0" smtClean="0">
                <a:solidFill>
                  <a:srgbClr val="1A1A1A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Братьев и сестер нет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100" dirty="0" smtClean="0">
                <a:solidFill>
                  <a:srgbClr val="1A1A1A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Возможные формы устройства:</a:t>
            </a:r>
            <a:br>
              <a:rPr lang="ru-RU" sz="1100" dirty="0" smtClean="0">
                <a:solidFill>
                  <a:srgbClr val="1A1A1A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ru-RU" sz="1100" dirty="0" smtClean="0">
                <a:solidFill>
                  <a:srgbClr val="1A1A1A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усыновление, опека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100" dirty="0" smtClean="0">
                <a:solidFill>
                  <a:srgbClr val="1A1A1A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Мальчик родился в мае 2008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100" dirty="0" smtClean="0">
                <a:solidFill>
                  <a:srgbClr val="1A1A1A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Глаза серые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100" dirty="0" smtClean="0">
                <a:solidFill>
                  <a:srgbClr val="1A1A1A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Волосы темные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100" dirty="0" smtClean="0">
                <a:solidFill>
                  <a:srgbClr val="1A1A1A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Характер Спокойный, любит когда старшие оказывают внимание.</a:t>
            </a:r>
          </a:p>
        </p:txBody>
      </p:sp>
    </p:spTree>
    <p:extLst>
      <p:ext uri="{BB962C8B-B14F-4D97-AF65-F5344CB8AC3E}">
        <p14:creationId xmlns:p14="http://schemas.microsoft.com/office/powerpoint/2010/main" val="661548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400" b="1" dirty="0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Отрицательные примеры </a:t>
            </a:r>
            <a:r>
              <a:rPr lang="ru-RU" sz="1400" b="1" dirty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фотографий и описаний характера детей, оставшихся без попечения родителей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415547" y="1057241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10</a:t>
            </a:r>
            <a:endParaRPr lang="ru-RU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301625" y="3976778"/>
            <a:ext cx="8600835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6625" name="Рисунок 37" descr="http://www.usynovite.ru - Егор Б.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3464" y="1664898"/>
            <a:ext cx="1958196" cy="1923691"/>
          </a:xfrm>
          <a:prstGeom prst="rect">
            <a:avLst/>
          </a:prstGeom>
          <a:noFill/>
        </p:spPr>
      </p:pic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2734573" y="1664898"/>
            <a:ext cx="5926348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1" i="0" u="none" strike="noStrike" cap="none" normalizeH="0" baseline="0" dirty="0" smtClean="0">
                <a:ln>
                  <a:noFill/>
                </a:ln>
                <a:solidFill>
                  <a:srgbClr val="086F9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2"/>
              </a:rPr>
              <a:t>Егор Б.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700" b="0" i="0" u="none" strike="noStrike" cap="none" normalizeH="0" baseline="0" dirty="0" smtClean="0">
                <a:ln>
                  <a:noFill/>
                </a:ln>
                <a:solidFill>
                  <a:srgbClr val="5F5F5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№ 93aeg-ph2m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Приморский край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Есть братья или сестры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1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Возможные формы устройства: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усыновление, опека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Мальчик родился в апреле 2000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Глаза серые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Волосы русые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Характер общительный, активный, стремится привлечь к себе внимание, увлекается танцами, акробатикой, любит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петь.склонен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ко лжи, уходам из дома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6628" name="Рисунок 42" descr="http://www.usynovite.ru - Виктор Ф.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14868" y="4218317"/>
            <a:ext cx="1530110" cy="1958196"/>
          </a:xfrm>
          <a:prstGeom prst="rect">
            <a:avLst/>
          </a:prstGeom>
          <a:noFill/>
        </p:spPr>
      </p:pic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301625" y="4114410"/>
            <a:ext cx="2222083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1" i="0" u="none" strike="noStrike" cap="none" normalizeH="0" baseline="0" dirty="0" smtClean="0">
                <a:ln>
                  <a:noFill/>
                </a:ln>
                <a:solidFill>
                  <a:srgbClr val="086F9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4"/>
              </a:rPr>
              <a:t>Виктор Ф.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700" b="0" i="0" u="none" strike="noStrike" cap="none" normalizeH="0" baseline="0" dirty="0" smtClean="0">
                <a:ln>
                  <a:noFill/>
                </a:ln>
                <a:solidFill>
                  <a:srgbClr val="5F5F5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№ 9k57c-bybr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Саха (Якутия) Республика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Есть братья или сестры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1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Возможные формы устройства: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усыновление, опека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Мальчик родился в феврале 2000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Глаза карие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Волосы темные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Характер Недееспособный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1548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400" b="1" dirty="0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Отрицательные примеры </a:t>
            </a:r>
            <a:r>
              <a:rPr lang="ru-RU" sz="1400" b="1" dirty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фотографий и описаний характера детей, оставшихся без попечения родителей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415547" y="1057241"/>
            <a:ext cx="4240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11</a:t>
            </a:r>
            <a:endParaRPr lang="ru-RU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301625" y="3976778"/>
            <a:ext cx="8600835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5601" name="Рисунок 30" descr="http://www.usynovite.ru - Анатолий И.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3768" y="1565694"/>
            <a:ext cx="1622066" cy="1923691"/>
          </a:xfrm>
          <a:prstGeom prst="rect">
            <a:avLst/>
          </a:prstGeom>
          <a:noFill/>
        </p:spPr>
      </p:pic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2484407" y="1673525"/>
            <a:ext cx="4113627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1" i="0" u="none" strike="noStrike" cap="none" normalizeH="0" baseline="0" dirty="0" smtClean="0">
                <a:ln>
                  <a:noFill/>
                </a:ln>
                <a:solidFill>
                  <a:srgbClr val="086F9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2"/>
              </a:rPr>
              <a:t>Анатолий И.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700" b="0" i="0" u="none" strike="noStrike" cap="none" normalizeH="0" baseline="0" dirty="0" smtClean="0">
                <a:ln>
                  <a:noFill/>
                </a:ln>
                <a:solidFill>
                  <a:srgbClr val="5F5F5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№ 93aeg-4kus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Приморский край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Есть братья или сестры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1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Возможные формы устройства: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усыновление, опека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Мальчик родился в июне 2000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Глаза серые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Волосы русые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Характер склонен к обману, бродяжничеству, неуравновешенный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5604" name="Рисунок 33" descr="http://www.usynovite.ru - Роман К.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98034" y="4157931"/>
            <a:ext cx="1857914" cy="2018581"/>
          </a:xfrm>
          <a:prstGeom prst="rect">
            <a:avLst/>
          </a:prstGeom>
          <a:noFill/>
        </p:spPr>
      </p:pic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569043" y="4157931"/>
            <a:ext cx="2222083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1" i="0" u="none" strike="noStrike" cap="none" normalizeH="0" baseline="0" dirty="0" smtClean="0">
                <a:ln>
                  <a:noFill/>
                </a:ln>
                <a:solidFill>
                  <a:srgbClr val="086F9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4"/>
              </a:rPr>
              <a:t>Роман К.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700" b="0" i="0" u="none" strike="noStrike" cap="none" normalizeH="0" baseline="0" dirty="0" smtClean="0">
                <a:ln>
                  <a:noFill/>
                </a:ln>
                <a:solidFill>
                  <a:srgbClr val="5F5F5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№ 93aeg-7qmx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Приморский край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Есть братья или сестры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1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Возможные формы устройства: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усыновление, опека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Мальчик родился в феврале 2000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Глаза черные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Волосы темно-русые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Характер плаксивый, капризный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1548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400" b="1" dirty="0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Отрицательные примеры </a:t>
            </a:r>
            <a:r>
              <a:rPr lang="ru-RU" sz="1400" b="1" dirty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фотографий и описаний характера детей, оставшихся без попечения родителей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415547" y="1057241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12</a:t>
            </a:r>
            <a:endParaRPr lang="ru-RU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301625" y="3976778"/>
            <a:ext cx="8600835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1745" name="Рисунок 9" descr="http://www.usynovite.ru - Артем Б.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4" y="1768415"/>
            <a:ext cx="1434681" cy="1794294"/>
          </a:xfrm>
          <a:prstGeom prst="rect">
            <a:avLst/>
          </a:prstGeom>
          <a:noFill/>
        </p:spPr>
      </p:pic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2211577" y="1768415"/>
            <a:ext cx="5290231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1" i="0" u="none" strike="noStrike" cap="none" normalizeH="0" baseline="0" dirty="0" smtClean="0">
                <a:ln>
                  <a:noFill/>
                </a:ln>
                <a:solidFill>
                  <a:srgbClr val="086F9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2"/>
              </a:rPr>
              <a:t>Артем Б.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700" b="0" i="0" u="none" strike="noStrike" cap="none" normalizeH="0" baseline="0" dirty="0" smtClean="0">
                <a:ln>
                  <a:noFill/>
                </a:ln>
                <a:solidFill>
                  <a:srgbClr val="5F5F5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№ 8qnas-17wrb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Амурская область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Братьев и сестер нет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1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Возможные формы устройства: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усыновление, опека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Мальчик родился в сентябре 2011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Глаза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голубые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Волосы светло-русые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Характер Спокойный, в связи с имеющимися заболеваниями ребенок не контактный.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3" name="Рисунок 19" descr="Описание: http://www.usynovite.ru - Леонид Т.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1324" y="4274015"/>
            <a:ext cx="1801574" cy="1897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928804" y="4191868"/>
            <a:ext cx="2177199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1" i="0" u="none" strike="noStrike" cap="none" normalizeH="0" baseline="0" dirty="0" smtClean="0">
                <a:ln>
                  <a:noFill/>
                </a:ln>
                <a:solidFill>
                  <a:srgbClr val="086F9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4"/>
              </a:rPr>
              <a:t>Леонид Т.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700" b="0" i="0" u="none" strike="noStrike" cap="none" normalizeH="0" baseline="0" dirty="0" smtClean="0">
                <a:ln>
                  <a:noFill/>
                </a:ln>
                <a:solidFill>
                  <a:srgbClr val="5F5F5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№ 93aeg-u7qr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Приморский край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rgbClr val="1A1A1A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Братьев и сестер нет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1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Возможные формы устройства: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усыновление, опека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Мальчик родился в декабре 2014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Глаза карие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Волосы темные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Характер новорожденный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1548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600" b="1" dirty="0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Положительные примеры </a:t>
            </a:r>
            <a:r>
              <a:rPr lang="ru-RU" sz="1600" b="1" dirty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фотографий и описаний характера детей, оставшихся без попечения родителей</a:t>
            </a: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01625" y="3976778"/>
            <a:ext cx="8600835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4415547" y="1057241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13</a:t>
            </a:r>
            <a:endParaRPr lang="ru-RU" dirty="0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3" name="Рисунок 1" descr="http://www.usynovite.ru - Ирина С.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4" y="1426573"/>
            <a:ext cx="1891881" cy="2429435"/>
          </a:xfrm>
          <a:prstGeom prst="rect">
            <a:avLst/>
          </a:prstGeom>
          <a:noFill/>
        </p:spPr>
      </p:pic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2458528" y="1660390"/>
            <a:ext cx="6377497" cy="221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1" i="0" u="none" strike="noStrike" cap="none" normalizeH="0" baseline="0" dirty="0" smtClean="0">
                <a:ln>
                  <a:noFill/>
                </a:ln>
                <a:solidFill>
                  <a:srgbClr val="086F9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2"/>
              </a:rPr>
              <a:t>Ирина С.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700" b="0" i="0" u="none" strike="noStrike" cap="none" normalizeH="0" baseline="0" dirty="0" smtClean="0">
                <a:ln>
                  <a:noFill/>
                </a:ln>
                <a:solidFill>
                  <a:srgbClr val="5F5F5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№ 8qnas-10plj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Амурская область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Братьев и сестер нет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1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Возможные формы устройства: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усыновление, опека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Девочка родилась в декабре 1999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Глаза серые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Волосы темно-русые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Характер Отзывчивая, ответственная, исполнительная, добрая, любознательная, имеет много друзей.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Учавствует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 школьных мероприятиях, любит заниматься вышиванием.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6" name="Рисунок 2" descr="http://www.usynovite.ru - Мария Б.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66626" y="3976779"/>
            <a:ext cx="1690777" cy="2708694"/>
          </a:xfrm>
          <a:prstGeom prst="rect">
            <a:avLst/>
          </a:prstGeom>
          <a:noFill/>
        </p:spPr>
      </p:pic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301626" y="4183811"/>
            <a:ext cx="6194066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1" i="0" u="none" strike="noStrike" cap="none" normalizeH="0" baseline="0" dirty="0" smtClean="0">
                <a:ln>
                  <a:noFill/>
                </a:ln>
                <a:solidFill>
                  <a:srgbClr val="086F9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4"/>
              </a:rPr>
              <a:t>Мария Б.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700" b="0" i="0" u="none" strike="noStrike" cap="none" normalizeH="0" baseline="0" dirty="0" smtClean="0">
                <a:ln>
                  <a:noFill/>
                </a:ln>
                <a:solidFill>
                  <a:srgbClr val="5F5F5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№ 8qnas-118k7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Амурская область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Братьев и сестер нет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1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Возможные формы устройства: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усыновление, опека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Девочка родилась в марте 2012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Глаза серые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Волосы темно-русые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Характер Любознательная, с интересом относится к окружающим ее вещам, спокойная, ласковая. Предпочитает играть одна, охотно идет на контакт со взрослыми.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2413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600" b="1" dirty="0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Положительные примеры </a:t>
            </a:r>
            <a:r>
              <a:rPr lang="ru-RU" sz="1600" b="1" dirty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фотографий и описаний характера детей, оставшихся без попечения родителей</a:t>
            </a: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01625" y="3976778"/>
            <a:ext cx="8600835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4415547" y="1057241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14</a:t>
            </a:r>
            <a:endParaRPr lang="ru-RU" dirty="0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9700" name="Рисунок 8" descr="http://www.usynovite.ru - Наталья Б.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3848" y="1426573"/>
            <a:ext cx="1639019" cy="2239653"/>
          </a:xfrm>
          <a:prstGeom prst="rect">
            <a:avLst/>
          </a:prstGeom>
          <a:noFill/>
        </p:spPr>
      </p:pic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2449901" y="1591378"/>
            <a:ext cx="6280031" cy="221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1" i="0" u="none" strike="noStrike" cap="none" normalizeH="0" baseline="0" dirty="0" smtClean="0">
                <a:ln>
                  <a:noFill/>
                </a:ln>
                <a:solidFill>
                  <a:srgbClr val="086F9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2"/>
              </a:rPr>
              <a:t>Наталья Б.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700" b="0" i="0" u="none" strike="noStrike" cap="none" normalizeH="0" baseline="0" dirty="0" smtClean="0">
                <a:ln>
                  <a:noFill/>
                </a:ln>
                <a:solidFill>
                  <a:srgbClr val="5F5F5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№ 8qnas-17k3p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Амурская область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Братьев и сестер нет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1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Возможные формы устройства: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усыновление, опека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Девочка родилась в июне 2004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Глаза серые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Волосы темно-русые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Характер В силу имеющихся заболеваний Наташа любит уединение,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молообщительная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Любит гулять на улице, играть в куклы.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9703" name="Рисунок 20" descr="http://www.usynovite.ru - Елизавета Ф.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219645" y="4140679"/>
            <a:ext cx="1737146" cy="2139351"/>
          </a:xfrm>
          <a:prstGeom prst="rect">
            <a:avLst/>
          </a:prstGeom>
          <a:noFill/>
        </p:spPr>
      </p:pic>
      <p:sp>
        <p:nvSpPr>
          <p:cNvPr id="29705" name="Rectangle 9"/>
          <p:cNvSpPr>
            <a:spLocks noChangeArrowheads="1"/>
          </p:cNvSpPr>
          <p:nvPr/>
        </p:nvSpPr>
        <p:spPr bwMode="auto">
          <a:xfrm>
            <a:off x="502893" y="4140679"/>
            <a:ext cx="3894015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1" i="0" u="none" strike="noStrike" cap="none" normalizeH="0" baseline="0" dirty="0" smtClean="0">
                <a:ln>
                  <a:noFill/>
                </a:ln>
                <a:solidFill>
                  <a:srgbClr val="086F9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4"/>
              </a:rPr>
              <a:t>Елизавета Ф.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700" b="0" i="0" u="none" strike="noStrike" cap="none" normalizeH="0" baseline="0" dirty="0" smtClean="0">
                <a:ln>
                  <a:noFill/>
                </a:ln>
                <a:solidFill>
                  <a:srgbClr val="5F5F5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№ aypnq-77nt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Камчатский край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Братьев и сестер нет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1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Возможные формы устройства: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усыновление, опека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Девочка родилась в июле 2014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Глаза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голубые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Волосы русые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Характер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Спкойная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любознательная, любит смотреть книжки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2413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600" b="1" dirty="0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Положительные примеры </a:t>
            </a:r>
            <a:r>
              <a:rPr lang="ru-RU" sz="1600" b="1" dirty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фотографий и описаний характера детей, оставшихся без попечения родителей</a:t>
            </a: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01625" y="3976778"/>
            <a:ext cx="8600835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4415547" y="1057241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15</a:t>
            </a:r>
            <a:endParaRPr lang="ru-RU" dirty="0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8673" name="Рисунок 21" descr="http://www.usynovite.ru - Антон Р.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4940" y="1671727"/>
            <a:ext cx="2576063" cy="1839223"/>
          </a:xfrm>
          <a:prstGeom prst="rect">
            <a:avLst/>
          </a:prstGeom>
          <a:noFill/>
        </p:spPr>
      </p:pic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3329797" y="1725846"/>
            <a:ext cx="5506228" cy="209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1" i="0" u="none" strike="noStrike" cap="none" normalizeH="0" baseline="0" dirty="0" smtClean="0">
                <a:ln>
                  <a:noFill/>
                </a:ln>
                <a:solidFill>
                  <a:srgbClr val="086F9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2"/>
              </a:rPr>
              <a:t>Антон Р.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700" b="0" i="0" u="none" strike="noStrike" cap="none" normalizeH="0" baseline="0" dirty="0" smtClean="0">
                <a:ln>
                  <a:noFill/>
                </a:ln>
                <a:solidFill>
                  <a:srgbClr val="5F5F5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№ 8uv00-bs1t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Хабаровский край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Братьев и сестер нет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1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Возможные формы устройства: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усыновление, опека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Мальчик родился в январе 2015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Глаза серые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Волосы русые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Характер Спокойный мальчик, любит эмоционально - тактильное общение со взрослым, улыбается. Прислушивается, затихает, когда слышит звуки музыки, голос взрослого. Рассматривает, задевает низко висящие над грудью игрушки.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8676" name="Рисунок 25" descr="http://www.usynovite.ru - Егор И.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082586" y="4166557"/>
            <a:ext cx="1526576" cy="2009955"/>
          </a:xfrm>
          <a:prstGeom prst="rect">
            <a:avLst/>
          </a:prstGeom>
          <a:noFill/>
        </p:spPr>
      </p:pic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230785" y="4166557"/>
            <a:ext cx="4919186" cy="221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1" i="0" u="none" strike="noStrike" cap="none" normalizeH="0" baseline="0" dirty="0" smtClean="0">
                <a:ln>
                  <a:noFill/>
                </a:ln>
                <a:solidFill>
                  <a:srgbClr val="086F9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4"/>
              </a:rPr>
              <a:t>Егор И.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700" b="0" i="0" u="none" strike="noStrike" cap="none" normalizeH="0" baseline="0" dirty="0" smtClean="0">
                <a:ln>
                  <a:noFill/>
                </a:ln>
                <a:solidFill>
                  <a:srgbClr val="5F5F5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№ b9y6e-ue12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Магаданская область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Есть братья или сестры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1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Возможные формы устройства: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усыновление, опека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Мальчик родился в январе 2015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Глаза карие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Волосы черные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Характер Егор - спокойный мальчик, всегда реагирует на обращенную речь, улыбается, во время контакта внимательно смотрит и слушает.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2413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600" b="1" dirty="0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Повышение уровня информированности и доступности предоставляемой информации о детях и формах устройства детей, оставшихся без попечения родителей, для всех граждан</a:t>
            </a:r>
            <a:endParaRPr lang="ru-RU" sz="1600" b="1" dirty="0">
              <a:solidFill>
                <a:schemeClr val="accent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43463" y="1940943"/>
            <a:ext cx="8410755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US" sz="1600" smtClean="0"/>
              <a:t> </a:t>
            </a:r>
            <a:r>
              <a:rPr lang="ru-RU" sz="1600" smtClean="0"/>
              <a:t>размещение </a:t>
            </a:r>
            <a:r>
              <a:rPr lang="ru-RU" sz="1600" dirty="0" smtClean="0"/>
              <a:t>производной информации о детях, которые могут быть переданы на воспитание в семьи на официальном Интернет-сайте органа опеки и попечительства или регионального оператора в специальном разделе либо на Интернет-сайтах общественных организаций, фондов, организаций, осуществляющих подбор и подготовку замещающих родителей, Интернет-сайтах посвященных вопросам семейного устройства детей, оставшихся без попечения родителей;</a:t>
            </a:r>
          </a:p>
          <a:p>
            <a:endParaRPr lang="ru-RU" sz="1600" dirty="0" smtClean="0"/>
          </a:p>
          <a:p>
            <a:pPr>
              <a:buFontTx/>
              <a:buChar char="-"/>
            </a:pPr>
            <a:r>
              <a:rPr lang="ru-RU" sz="1600" dirty="0" smtClean="0"/>
              <a:t> размещение в средствах массовой информации только качественные фото-, видео- и аудиоматериалы о детях, оставшихся без попечения родителей;</a:t>
            </a:r>
          </a:p>
          <a:p>
            <a:endParaRPr lang="ru-RU" sz="1600" dirty="0" smtClean="0"/>
          </a:p>
          <a:p>
            <a:pPr>
              <a:buFontTx/>
              <a:buChar char="-"/>
            </a:pPr>
            <a:r>
              <a:rPr lang="ru-RU" sz="1600" dirty="0" smtClean="0"/>
              <a:t> оказание содействия гражданам в подготовке необходимых документов для передачи ребенка на воспитание в их семью;</a:t>
            </a:r>
          </a:p>
          <a:p>
            <a:pPr>
              <a:buFontTx/>
              <a:buChar char="-"/>
            </a:pPr>
            <a:endParaRPr lang="ru-RU" sz="1600" dirty="0" smtClean="0"/>
          </a:p>
          <a:p>
            <a:r>
              <a:rPr lang="ru-RU" sz="1600" dirty="0" smtClean="0"/>
              <a:t> - проведение очных встреч руководителя (заместителей руководителя) органа опеки и попечительства с гражданами;</a:t>
            </a:r>
          </a:p>
          <a:p>
            <a:endParaRPr lang="ru-RU" sz="1600" dirty="0" smtClean="0"/>
          </a:p>
          <a:p>
            <a:pPr>
              <a:buFontTx/>
              <a:buChar char="-"/>
            </a:pPr>
            <a:r>
              <a:rPr lang="ru-RU" sz="1600" dirty="0" smtClean="0"/>
              <a:t>привлечение общественности к участию в деятельности и оценке деятельности органа опеки и попечительства.</a:t>
            </a: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307694" y="1062059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16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1772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400" b="1" dirty="0" smtClean="0"/>
              <a:t/>
            </a:r>
            <a:br>
              <a:rPr lang="ru-RU" sz="1400" b="1" dirty="0" smtClean="0"/>
            </a:br>
            <a:r>
              <a:rPr lang="ru-RU" sz="1800" b="1" dirty="0"/>
              <a:t/>
            </a:r>
            <a:br>
              <a:rPr lang="ru-RU" sz="1800" b="1" dirty="0"/>
            </a:br>
            <a:r>
              <a:rPr lang="ru-RU" sz="1800" b="1" dirty="0" smtClean="0">
                <a:solidFill>
                  <a:schemeClr val="accent1"/>
                </a:solidFill>
              </a:rPr>
              <a:t>Структура государственного банка данных о детях, </a:t>
            </a:r>
            <a:r>
              <a:rPr lang="ru-RU" sz="1800" b="1" dirty="0">
                <a:solidFill>
                  <a:schemeClr val="accent1"/>
                </a:solidFill>
              </a:rPr>
              <a:t>оставшихся без попечения родителей</a:t>
            </a:r>
          </a:p>
        </p:txBody>
      </p:sp>
      <p:sp>
        <p:nvSpPr>
          <p:cNvPr id="21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01625" y="1443841"/>
            <a:ext cx="85344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На 1 ноября 2015 года </a:t>
            </a:r>
            <a:r>
              <a:rPr lang="ru-RU" dirty="0"/>
              <a:t>на учете в федеральном банке данных о детях состоят сведения о </a:t>
            </a:r>
            <a:r>
              <a:rPr lang="en-US" dirty="0" smtClean="0"/>
              <a:t>73</a:t>
            </a:r>
            <a:r>
              <a:rPr lang="ru-RU" dirty="0" smtClean="0"/>
              <a:t>,5 тысячах </a:t>
            </a:r>
            <a:r>
              <a:rPr lang="ru-RU" dirty="0"/>
              <a:t>детей, из </a:t>
            </a:r>
            <a:r>
              <a:rPr lang="ru-RU" dirty="0" smtClean="0"/>
              <a:t>них: </a:t>
            </a:r>
          </a:p>
          <a:p>
            <a:pPr algn="just"/>
            <a:endParaRPr lang="ru-RU" dirty="0"/>
          </a:p>
          <a:p>
            <a:pPr algn="just"/>
            <a:r>
              <a:rPr lang="ru-RU" dirty="0"/>
              <a:t>56,5 тысяч (77%) – дети старше 10 лет (из них 25% имеют инвалидность, 51% находятся в организациях для детей-сирот вместе с братьями и сестрами</a:t>
            </a:r>
            <a:r>
              <a:rPr lang="ru-RU" dirty="0" smtClean="0"/>
              <a:t>);</a:t>
            </a:r>
          </a:p>
          <a:p>
            <a:pPr algn="just"/>
            <a:endParaRPr lang="ru-RU" dirty="0"/>
          </a:p>
          <a:p>
            <a:pPr algn="just"/>
            <a:r>
              <a:rPr lang="ru-RU" dirty="0"/>
              <a:t>10,5 тысяч (14 %) – дети в возрасте от 5 до 10 лет (из них 45% имеют инвалидность, 60% находятся в организациях для детей-сирот вместе с братьями и сестрами</a:t>
            </a:r>
            <a:r>
              <a:rPr lang="ru-RU" dirty="0" smtClean="0"/>
              <a:t>);</a:t>
            </a:r>
          </a:p>
          <a:p>
            <a:pPr algn="just"/>
            <a:endParaRPr lang="ru-RU" dirty="0"/>
          </a:p>
          <a:p>
            <a:pPr algn="just"/>
            <a:r>
              <a:rPr lang="ru-RU" dirty="0"/>
              <a:t>6,5 тысяч (9%) – дети младше 5 лет (из них 33% имеют инвалидность, 52% находятся в организациях для детей-сирот вместе с братьями и сестрами</a:t>
            </a:r>
            <a:r>
              <a:rPr lang="ru-RU" dirty="0" smtClean="0"/>
              <a:t>).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800" b="1" dirty="0">
                <a:solidFill>
                  <a:schemeClr val="accent1"/>
                </a:solidFill>
              </a:rPr>
              <a:t>Процент детей, имеющих инвалидность, </a:t>
            </a:r>
            <a:r>
              <a:rPr lang="ru-RU" sz="1800" b="1" dirty="0" smtClean="0">
                <a:solidFill>
                  <a:schemeClr val="accent1"/>
                </a:solidFill>
              </a:rPr>
              <a:t/>
            </a:r>
            <a:br>
              <a:rPr lang="ru-RU" sz="1800" b="1" dirty="0" smtClean="0">
                <a:solidFill>
                  <a:schemeClr val="accent1"/>
                </a:solidFill>
              </a:rPr>
            </a:br>
            <a:r>
              <a:rPr lang="ru-RU" sz="1800" b="1" dirty="0" smtClean="0">
                <a:solidFill>
                  <a:schemeClr val="accent1"/>
                </a:solidFill>
              </a:rPr>
              <a:t>в </a:t>
            </a:r>
            <a:r>
              <a:rPr lang="ru-RU" sz="1800" b="1" dirty="0">
                <a:solidFill>
                  <a:schemeClr val="accent1"/>
                </a:solidFill>
              </a:rPr>
              <a:t>каждой возрастной группе</a:t>
            </a:r>
          </a:p>
        </p:txBody>
      </p:sp>
      <p:sp>
        <p:nvSpPr>
          <p:cNvPr id="6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2</a:t>
            </a:r>
            <a:endParaRPr lang="ru-RU" dirty="0"/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2547492836"/>
              </p:ext>
            </p:extLst>
          </p:nvPr>
        </p:nvGraphicFramePr>
        <p:xfrm>
          <a:off x="905775" y="1722120"/>
          <a:ext cx="7798278" cy="37987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21952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b="1" dirty="0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Распределение по группам заболеваний МКБ-10</a:t>
            </a:r>
            <a:endParaRPr lang="ru-RU" sz="1800" b="1" dirty="0">
              <a:solidFill>
                <a:schemeClr val="accent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3</a:t>
            </a:r>
            <a:endParaRPr lang="ru-RU" dirty="0"/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4143796837"/>
              </p:ext>
            </p:extLst>
          </p:nvPr>
        </p:nvGraphicFramePr>
        <p:xfrm>
          <a:off x="301626" y="1561382"/>
          <a:ext cx="8534400" cy="4436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60759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b="1" dirty="0">
                <a:solidFill>
                  <a:schemeClr val="accent1"/>
                </a:solidFill>
              </a:rPr>
              <a:t>Внедрение прикладного программного обеспечения государственного банка данных о детях в органах опеки и попечительства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70935" y="1797048"/>
            <a:ext cx="8220973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/>
              <a:t>В настоящее время уже в </a:t>
            </a:r>
            <a:r>
              <a:rPr lang="ru-RU" dirty="0" smtClean="0"/>
              <a:t>31 </a:t>
            </a:r>
            <a:r>
              <a:rPr lang="ru-RU" dirty="0"/>
              <a:t>субъектах </a:t>
            </a:r>
            <a:r>
              <a:rPr lang="ru-RU" dirty="0" smtClean="0"/>
              <a:t>прикладное программное обеспечение государственного банка данных о детях установлено </a:t>
            </a:r>
            <a:r>
              <a:rPr lang="ru-RU" dirty="0"/>
              <a:t>во всех органах опеки и попечительства либо в некоторых из них (в Республиках Бурятия, Коми, Хакасия, Саха (Якутия), Крым, Удмуртской Республике, Краснодарском, Забайкальском, Камчатском, Пермском, Приморском и Хабаровском краях, </a:t>
            </a:r>
            <a:r>
              <a:rPr lang="ru-RU" dirty="0" smtClean="0"/>
              <a:t>Амурской, Архангельской</a:t>
            </a:r>
            <a:r>
              <a:rPr lang="ru-RU" dirty="0"/>
              <a:t>, Иркутской, </a:t>
            </a:r>
            <a:r>
              <a:rPr lang="ru-RU" dirty="0" smtClean="0"/>
              <a:t>Калужской, Московской</a:t>
            </a:r>
            <a:r>
              <a:rPr lang="ru-RU" dirty="0"/>
              <a:t>, </a:t>
            </a:r>
            <a:r>
              <a:rPr lang="ru-RU" dirty="0" smtClean="0"/>
              <a:t>Нижегородской, Новгородской, Новосибирской</a:t>
            </a:r>
            <a:r>
              <a:rPr lang="ru-RU" dirty="0"/>
              <a:t>, Омской, Самарской, Свердловской, Тамбовской, Томской, Тюменской, Челябинской, Ярославской областях, Ханты-Мансийском автономном округе и г. </a:t>
            </a:r>
            <a:r>
              <a:rPr lang="ru-RU" dirty="0" smtClean="0"/>
              <a:t>Санкт-Петербург и Севастополь</a:t>
            </a:r>
            <a:r>
              <a:rPr lang="ru-RU" dirty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2073998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400" b="1" dirty="0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Сравнение фотографий и описаний характера детей, оставшихся без попечения родителей</a:t>
            </a:r>
            <a:endParaRPr lang="ru-RU" sz="1400" dirty="0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301625" y="4278702"/>
            <a:ext cx="8600835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4415547" y="1057241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5</a:t>
            </a: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966822" y="1604723"/>
            <a:ext cx="6714586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                  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300" b="1" dirty="0">
                <a:solidFill>
                  <a:srgbClr val="1A1A1A"/>
                </a:solidFill>
                <a:latin typeface="Arial" pitchFamily="34" charset="0"/>
                <a:ea typeface="Times New Roman" pitchFamily="18" charset="0"/>
                <a:cs typeface="Arial" pitchFamily="34" charset="0"/>
                <a:hlinkClick r:id="rId2"/>
              </a:rPr>
              <a:t>Николай П.</a:t>
            </a:r>
            <a:endParaRPr lang="ru-RU" sz="1300" b="1" dirty="0">
              <a:solidFill>
                <a:srgbClr val="1A1A1A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700" dirty="0">
                <a:solidFill>
                  <a:srgbClr val="5F5F5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№ 8qnas-10j9u</a:t>
            </a:r>
            <a:r>
              <a:rPr kumimoji="0" lang="ru-RU" sz="700" b="0" i="0" u="none" strike="noStrike" cap="none" normalizeH="0" baseline="0" dirty="0" smtClean="0">
                <a:ln>
                  <a:noFill/>
                </a:ln>
                <a:solidFill>
                  <a:srgbClr val="5F5F5F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700" b="0" i="0" u="none" strike="noStrike" cap="none" normalizeH="0" baseline="0" dirty="0" smtClean="0">
                <a:ln>
                  <a:noFill/>
                </a:ln>
                <a:solidFill>
                  <a:srgbClr val="5F5F5F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000" dirty="0" smtClean="0">
                <a:solidFill>
                  <a:srgbClr val="1A1A1A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Амурская область</a:t>
            </a:r>
            <a:r>
              <a:rPr kumimoji="0" lang="ru-RU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ru-RU" sz="1100" dirty="0">
              <a:solidFill>
                <a:srgbClr val="1A1A1A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100" dirty="0">
                <a:solidFill>
                  <a:srgbClr val="1A1A1A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Есть братья или сестры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100" dirty="0">
                <a:solidFill>
                  <a:srgbClr val="1A1A1A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Возможные формы устройства:</a:t>
            </a:r>
            <a:br>
              <a:rPr lang="ru-RU" sz="1100" dirty="0">
                <a:solidFill>
                  <a:srgbClr val="1A1A1A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ru-RU" sz="1100" dirty="0">
                <a:solidFill>
                  <a:srgbClr val="1A1A1A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усыновление, опека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100" dirty="0">
                <a:solidFill>
                  <a:srgbClr val="1A1A1A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Мальчик родился в апреле 2001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100" dirty="0">
                <a:solidFill>
                  <a:srgbClr val="1A1A1A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Глаза карий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100" dirty="0">
                <a:solidFill>
                  <a:srgbClr val="1A1A1A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Волосы темные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100" dirty="0">
                <a:solidFill>
                  <a:srgbClr val="1A1A1A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Характер Активный, энергичный, инициативный, приветливый, ответственный, является лидером среди сверстников. Любит заниматься спортом.</a:t>
            </a:r>
          </a:p>
        </p:txBody>
      </p:sp>
      <p:pic>
        <p:nvPicPr>
          <p:cNvPr id="1026" name="Picture 2" descr="http://www.usynovite.ru - Николай П.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171" y="1426572"/>
            <a:ext cx="1522871" cy="2812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169" name="Рисунок 29" descr="http://www.usynovite.ru - Сергей Ш.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236898" y="4278703"/>
            <a:ext cx="2202971" cy="2035834"/>
          </a:xfrm>
          <a:prstGeom prst="rect">
            <a:avLst/>
          </a:prstGeom>
          <a:noFill/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301625" y="4352308"/>
            <a:ext cx="3797835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1" i="0" u="none" strike="noStrike" cap="none" normalizeH="0" baseline="0" dirty="0" smtClean="0">
                <a:ln>
                  <a:noFill/>
                </a:ln>
                <a:solidFill>
                  <a:srgbClr val="086F9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4"/>
              </a:rPr>
              <a:t>Сергей Ш.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700" b="0" i="0" u="none" strike="noStrike" cap="none" normalizeH="0" baseline="0" dirty="0" smtClean="0">
                <a:ln>
                  <a:noFill/>
                </a:ln>
                <a:solidFill>
                  <a:srgbClr val="5F5F5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№ 93aeg-15z8x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Приморский край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Есть братья или сестры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1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Возможные формы устройства: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усыновление, опека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Мальчик родился в ноябре 2000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Глаза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голубые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Волосы светло-русые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Характер расторможен, склонен к уходам и бродяжничеству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6559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400" b="1" dirty="0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Сравнение фотографий и описаний характера детей, оставшихся без попечения родителей</a:t>
            </a:r>
            <a:endParaRPr lang="ru-RU" sz="1400" dirty="0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301625" y="4278702"/>
            <a:ext cx="8600835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4415547" y="1057241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6</a:t>
            </a: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7" name="Рисунок 18" descr="http://www.usynovite.ru - Дмитрий К.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37562" y="4451230"/>
            <a:ext cx="1268083" cy="1831855"/>
          </a:xfrm>
          <a:prstGeom prst="rect">
            <a:avLst/>
          </a:prstGeom>
          <a:noFill/>
        </p:spPr>
      </p:pic>
      <p:sp>
        <p:nvSpPr>
          <p:cNvPr id="18" name="Rectangle 6"/>
          <p:cNvSpPr>
            <a:spLocks noChangeArrowheads="1"/>
          </p:cNvSpPr>
          <p:nvPr/>
        </p:nvSpPr>
        <p:spPr bwMode="auto">
          <a:xfrm>
            <a:off x="560716" y="4467203"/>
            <a:ext cx="2175596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2"/>
              </a:rPr>
              <a:t>Дмитрий К.</a:t>
            </a:r>
            <a:endParaRPr kumimoji="0" lang="ru-RU" sz="13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700" b="0" i="0" u="none" strike="noStrike" cap="none" normalizeH="0" baseline="0" dirty="0" smtClean="0">
                <a:ln>
                  <a:noFill/>
                </a:ln>
                <a:solidFill>
                  <a:srgbClr val="5F5F5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№ 93aeg-par5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Приморский край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Братьев и сестер нет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1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Возможные формы устройства: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усыновление, опека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Мальчик родился в январе 2014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Глаза серый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Волосы темные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Характер новорожденный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958861" y="1409055"/>
            <a:ext cx="5339751" cy="21852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                                       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300" b="1" dirty="0">
                <a:latin typeface="Arial" pitchFamily="34" charset="0"/>
                <a:ea typeface="Times New Roman" pitchFamily="18" charset="0"/>
                <a:cs typeface="Arial" pitchFamily="34" charset="0"/>
                <a:hlinkClick r:id="rId4"/>
              </a:rPr>
              <a:t>Мария Д.</a:t>
            </a:r>
            <a:endParaRPr lang="ru-RU" sz="1300" b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700" b="0" i="0" u="none" strike="noStrike" cap="none" normalizeH="0" baseline="0" dirty="0" smtClean="0">
                <a:ln>
                  <a:noFill/>
                </a:ln>
                <a:solidFill>
                  <a:srgbClr val="5F5F5F"/>
                </a:solidFill>
                <a:effectLst/>
                <a:latin typeface="Arial" pitchFamily="34" charset="0"/>
                <a:cs typeface="Arial" pitchFamily="34" charset="0"/>
              </a:rPr>
              <a:t>№ 8qnas-7kbe</a:t>
            </a:r>
            <a:br>
              <a:rPr kumimoji="0" lang="ru-RU" sz="700" b="0" i="0" u="none" strike="noStrike" cap="none" normalizeH="0" baseline="0" dirty="0" smtClean="0">
                <a:ln>
                  <a:noFill/>
                </a:ln>
                <a:solidFill>
                  <a:srgbClr val="5F5F5F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000" dirty="0">
                <a:solidFill>
                  <a:srgbClr val="1A1A1A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Амурская область</a:t>
            </a:r>
            <a:endParaRPr lang="en-US" sz="1000" dirty="0">
              <a:solidFill>
                <a:srgbClr val="1A1A1A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000" dirty="0">
                <a:solidFill>
                  <a:srgbClr val="1A1A1A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ru-RU" sz="1000" dirty="0">
                <a:solidFill>
                  <a:srgbClr val="1A1A1A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ru-RU" sz="1000" dirty="0">
                <a:solidFill>
                  <a:srgbClr val="1A1A1A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Есть братья или сестры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000" dirty="0">
                <a:solidFill>
                  <a:srgbClr val="1A1A1A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Возможные формы устройства:</a:t>
            </a:r>
            <a:br>
              <a:rPr lang="ru-RU" sz="1000" dirty="0">
                <a:solidFill>
                  <a:srgbClr val="1A1A1A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ru-RU" sz="1000" dirty="0">
                <a:solidFill>
                  <a:srgbClr val="1A1A1A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усыновление, опека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000" dirty="0">
                <a:solidFill>
                  <a:srgbClr val="1A1A1A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Девочка родилась в мае 1999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000" dirty="0">
                <a:solidFill>
                  <a:srgbClr val="1A1A1A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Глаза голубые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000" dirty="0">
                <a:solidFill>
                  <a:srgbClr val="1A1A1A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Волосы русые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000" dirty="0">
                <a:solidFill>
                  <a:srgbClr val="1A1A1A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Характер Активная, самостоятельная, стремится к лидерству, обладает хорошими трудовыми навыками. Любит делать поделки из бумаги, играть в спортивные игры, работать с тканью.</a:t>
            </a:r>
          </a:p>
        </p:txBody>
      </p:sp>
      <p:pic>
        <p:nvPicPr>
          <p:cNvPr id="1026" name="Picture 2" descr="http://www.usynovite.ru - Мария Д.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826" y="1426573"/>
            <a:ext cx="2270485" cy="2679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6559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600" b="1" dirty="0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Отрицательные примеры </a:t>
            </a:r>
            <a:r>
              <a:rPr lang="ru-RU" sz="1600" b="1" dirty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фотографий и описаний характера детей, оставшихся без попечения родителей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415547" y="1057241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7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115129" y="3821502"/>
            <a:ext cx="8787331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5" name="Рисунок 24" descr="http://www.usynovite.ru - Айта Г.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1426573"/>
            <a:ext cx="1518249" cy="2242868"/>
          </a:xfrm>
          <a:prstGeom prst="rect">
            <a:avLst/>
          </a:prstGeom>
          <a:noFill/>
        </p:spPr>
      </p:pic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2458528" y="1604513"/>
            <a:ext cx="3302507" cy="1723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1" i="0" u="none" strike="noStrike" cap="none" normalizeH="0" baseline="0" dirty="0" err="1" smtClean="0">
                <a:ln>
                  <a:noFill/>
                </a:ln>
                <a:solidFill>
                  <a:srgbClr val="086F9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2"/>
              </a:rPr>
              <a:t>Айта</a:t>
            </a:r>
            <a:r>
              <a:rPr kumimoji="0" lang="ru-RU" sz="1300" b="1" i="0" u="none" strike="noStrike" cap="none" normalizeH="0" baseline="0" dirty="0" smtClean="0">
                <a:ln>
                  <a:noFill/>
                </a:ln>
                <a:solidFill>
                  <a:srgbClr val="086F9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2"/>
              </a:rPr>
              <a:t> Г.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700" b="0" i="0" u="none" strike="noStrike" cap="none" normalizeH="0" baseline="0" dirty="0" smtClean="0">
                <a:ln>
                  <a:noFill/>
                </a:ln>
                <a:solidFill>
                  <a:srgbClr val="5F5F5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№ 9ko60-oybk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Саха (Якутия) Республика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Братьев и сестер нет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1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Возможные формы устройства: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усыновление, опека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Девочка родилась в январе 2015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Глаза черный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Волосы темные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Характер Не определяется по тяжести заболевания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8" name="Рисунок 26" descr="http://www.usynovite.ru - Диана Е.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314536" y="4037161"/>
            <a:ext cx="1840662" cy="2346385"/>
          </a:xfrm>
          <a:prstGeom prst="rect">
            <a:avLst/>
          </a:prstGeom>
          <a:noFill/>
        </p:spPr>
      </p:pic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301625" y="4149306"/>
            <a:ext cx="3355975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1" i="0" u="none" strike="noStrike" cap="none" normalizeH="0" baseline="0" dirty="0" smtClean="0">
                <a:ln>
                  <a:noFill/>
                </a:ln>
                <a:solidFill>
                  <a:srgbClr val="086F9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4"/>
              </a:rPr>
              <a:t>Диана Е.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700" b="0" i="0" u="none" strike="noStrike" cap="none" normalizeH="0" baseline="0" dirty="0" smtClean="0">
                <a:ln>
                  <a:noFill/>
                </a:ln>
                <a:solidFill>
                  <a:srgbClr val="5F5F5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№ cn43j-isuj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Еврейская автономная область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Братьев и сестер нет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1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Возможные формы устройства: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усыновление, опека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Девочка родилась в июле 2015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Глаза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голубые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Волосы черные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Характер спокойная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3728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600" b="1" dirty="0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Отрицательные примеры </a:t>
            </a:r>
            <a:r>
              <a:rPr lang="ru-RU" sz="1600" b="1" dirty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фотографий и описаний характера детей, оставшихся без попечения родителей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415547" y="1057241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8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178334" y="4192438"/>
            <a:ext cx="8787331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4" name="Рисунок 32" descr="http://www.usynovite.ru - Вера Д.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42340" y="4317820"/>
            <a:ext cx="1573542" cy="2074354"/>
          </a:xfrm>
          <a:prstGeom prst="rect">
            <a:avLst/>
          </a:prstGeom>
          <a:noFill/>
        </p:spPr>
      </p:pic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301625" y="4317820"/>
            <a:ext cx="4059125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1" i="0" u="none" strike="noStrike" cap="none" normalizeH="0" baseline="0" dirty="0" smtClean="0">
                <a:ln>
                  <a:noFill/>
                </a:ln>
                <a:solidFill>
                  <a:srgbClr val="086F9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2"/>
              </a:rPr>
              <a:t>Вера Д.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700" b="0" i="0" u="none" strike="noStrike" cap="none" normalizeH="0" baseline="0" dirty="0" smtClean="0">
                <a:ln>
                  <a:noFill/>
                </a:ln>
                <a:solidFill>
                  <a:srgbClr val="5F5F5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№ 93aeg-71db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Приморский край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Есть братья или сестры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1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Возможные формы устройства: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опека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Девочка родилась в декабре 2000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Глаза серые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Волосы темно-русые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Характер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вкрытная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не коммуникабельная, дисциплинированная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49" name="Рисунок 40" descr="Описание: http://www.usynovite.ru - Роман Г.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625" y="1725283"/>
            <a:ext cx="1880858" cy="1949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877006" y="1807516"/>
            <a:ext cx="3219151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1" i="0" u="none" strike="noStrike" cap="none" normalizeH="0" baseline="0" dirty="0" smtClean="0">
                <a:ln>
                  <a:noFill/>
                </a:ln>
                <a:solidFill>
                  <a:srgbClr val="086F9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4"/>
              </a:rPr>
              <a:t>Роман Г.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700" b="0" i="0" u="none" strike="noStrike" cap="none" normalizeH="0" baseline="0" dirty="0" smtClean="0">
                <a:ln>
                  <a:noFill/>
                </a:ln>
                <a:solidFill>
                  <a:srgbClr val="5F5F5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№ 93aeg-wo83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Приморский край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rgbClr val="1A1A1A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Есть братья или сестры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1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Возможные формы устройства: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усыновление, опека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Мальчик родился в октябре 2000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Глаза карие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Волосы темно-русые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Характер раздражителен, вспыльчив, инфантилен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0914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华文新魏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Официальная.thmx</Template>
  <TotalTime>1922</TotalTime>
  <Words>834</Words>
  <Application>Microsoft Office PowerPoint</Application>
  <PresentationFormat>Экран (4:3)</PresentationFormat>
  <Paragraphs>276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Официальная</vt:lpstr>
      <vt:lpstr>МИНИСТЕРСТВО ОБРАЗОВАНИЯ И НАУКИ РОССИЙСКОЙ ФЕДЕРАЦИИ </vt:lpstr>
      <vt:lpstr>  Структура государственного банка данных о детях, оставшихся без попечения родителей</vt:lpstr>
      <vt:lpstr>Процент детей, имеющих инвалидность,  в каждой возрастной группе</vt:lpstr>
      <vt:lpstr>Распределение по группам заболеваний МКБ-10</vt:lpstr>
      <vt:lpstr>Внедрение прикладного программного обеспечения государственного банка данных о детях в органах опеки и попечительства</vt:lpstr>
      <vt:lpstr>Сравнение фотографий и описаний характера детей, оставшихся без попечения родителей</vt:lpstr>
      <vt:lpstr>Сравнение фотографий и описаний характера детей, оставшихся без попечения родителей</vt:lpstr>
      <vt:lpstr>Отрицательные примеры фотографий и описаний характера детей, оставшихся без попечения родителей</vt:lpstr>
      <vt:lpstr>Отрицательные примеры фотографий и описаний характера детей, оставшихся без попечения родителей</vt:lpstr>
      <vt:lpstr>Отрицательные примеры фотографий и описаний характера детей, оставшихся без попечения родителей</vt:lpstr>
      <vt:lpstr>Отрицательные примеры фотографий и описаний характера детей, оставшихся без попечения родителей</vt:lpstr>
      <vt:lpstr>Отрицательные примеры фотографий и описаний характера детей, оставшихся без попечения родителей</vt:lpstr>
      <vt:lpstr>Отрицательные примеры фотографий и описаний характера детей, оставшихся без попечения родителей</vt:lpstr>
      <vt:lpstr>Положительные примеры фотографий и описаний характера детей, оставшихся без попечения родителей</vt:lpstr>
      <vt:lpstr>Положительные примеры фотографий и описаний характера детей, оставшихся без попечения родителей</vt:lpstr>
      <vt:lpstr>Положительные примеры фотографий и описаний характера детей, оставшихся без попечения родителей</vt:lpstr>
      <vt:lpstr>Повышение уровня информированности и доступности предоставляемой информации о детях и формах устройства детей, оставшихся без попечения родителей, для всех граждан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Указ Президента Российской Федерации от 28 декабря2012 г. № 1688 «О некоторых мерах по реализации государственной политики в сфере защиты детей-сирот и детей, оставшихся без попечения родителей»</dc:title>
  <dc:creator>Mac</dc:creator>
  <cp:lastModifiedBy>Lenovo</cp:lastModifiedBy>
  <cp:revision>171</cp:revision>
  <cp:lastPrinted>2013-04-17T12:30:26Z</cp:lastPrinted>
  <dcterms:created xsi:type="dcterms:W3CDTF">2013-02-12T19:01:15Z</dcterms:created>
  <dcterms:modified xsi:type="dcterms:W3CDTF">2015-11-23T14:37:16Z</dcterms:modified>
</cp:coreProperties>
</file>