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  <p:sldMasterId id="2147483698" r:id="rId4"/>
    <p:sldMasterId id="2147483722" r:id="rId5"/>
    <p:sldMasterId id="2147483735" r:id="rId6"/>
  </p:sldMasterIdLst>
  <p:notesMasterIdLst>
    <p:notesMasterId r:id="rId73"/>
  </p:notesMasterIdLst>
  <p:sldIdLst>
    <p:sldId id="257" r:id="rId7"/>
    <p:sldId id="321" r:id="rId8"/>
    <p:sldId id="345" r:id="rId9"/>
    <p:sldId id="259" r:id="rId10"/>
    <p:sldId id="323" r:id="rId11"/>
    <p:sldId id="349" r:id="rId12"/>
    <p:sldId id="350" r:id="rId13"/>
    <p:sldId id="364" r:id="rId14"/>
    <p:sldId id="295" r:id="rId15"/>
    <p:sldId id="293" r:id="rId16"/>
    <p:sldId id="346" r:id="rId17"/>
    <p:sldId id="297" r:id="rId18"/>
    <p:sldId id="296" r:id="rId19"/>
    <p:sldId id="347" r:id="rId20"/>
    <p:sldId id="300" r:id="rId21"/>
    <p:sldId id="301" r:id="rId22"/>
    <p:sldId id="302" r:id="rId23"/>
    <p:sldId id="298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7" r:id="rId38"/>
    <p:sldId id="318" r:id="rId39"/>
    <p:sldId id="319" r:id="rId40"/>
    <p:sldId id="320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51" r:id="rId53"/>
    <p:sldId id="354" r:id="rId54"/>
    <p:sldId id="355" r:id="rId55"/>
    <p:sldId id="356" r:id="rId56"/>
    <p:sldId id="357" r:id="rId57"/>
    <p:sldId id="358" r:id="rId58"/>
    <p:sldId id="352" r:id="rId59"/>
    <p:sldId id="360" r:id="rId60"/>
    <p:sldId id="361" r:id="rId61"/>
    <p:sldId id="336" r:id="rId62"/>
    <p:sldId id="337" r:id="rId63"/>
    <p:sldId id="338" r:id="rId64"/>
    <p:sldId id="339" r:id="rId65"/>
    <p:sldId id="340" r:id="rId66"/>
    <p:sldId id="341" r:id="rId67"/>
    <p:sldId id="342" r:id="rId68"/>
    <p:sldId id="343" r:id="rId69"/>
    <p:sldId id="344" r:id="rId70"/>
    <p:sldId id="362" r:id="rId71"/>
    <p:sldId id="348" r:id="rId7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6" autoAdjust="0"/>
    <p:restoredTop sz="94660"/>
  </p:normalViewPr>
  <p:slideViewPr>
    <p:cSldViewPr>
      <p:cViewPr>
        <p:scale>
          <a:sx n="76" d="100"/>
          <a:sy n="76" d="100"/>
        </p:scale>
        <p:origin x="-138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6" Type="http://schemas.openxmlformats.org/officeDocument/2006/relationships/theme" Target="theme/theme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61" Type="http://schemas.openxmlformats.org/officeDocument/2006/relationships/slide" Target="slides/slide5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57293DC-2E18-40DF-8F71-D9494FE497DE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B62EBF-76BB-49F4-8F3E-D7BAC9EDF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288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  </a:t>
            </a:r>
          </a:p>
        </p:txBody>
      </p:sp>
      <p:sp>
        <p:nvSpPr>
          <p:cNvPr id="819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33367B-7E5F-4B18-958C-20457D004FA5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E4B6C5-7E80-4790-82CD-0532DADE6CE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ru-RU">
              <a:cs typeface="Arial" charset="0"/>
            </a:endParaRPr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789613" cy="3079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sz="1400" b="1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71DA2-DEFC-470D-9A74-D0B4A6A38C4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ru-RU">
              <a:cs typeface="Arial" charset="0"/>
            </a:endParaRPr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</a:pPr>
            <a:endParaRPr lang="ru-RU" sz="14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/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4F7935-D6D4-4AA2-A9B0-2FB9575A6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C29490-DE02-4253-9A70-7A3D036BF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574730-BABE-44EC-86C9-060250635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405104-CF04-4E60-9AB6-3EC48664C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4ADCD61-65FE-4D71-865C-7B7F2F10E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CBB7A02-2DCA-40ED-988C-1537A0F55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DE4EC-C665-4482-A38D-CF0479A7C7CC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41AA6-7594-4B9E-B068-4C8FED3BE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6976-C5AA-4D4D-9D3B-4F0B0613E66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1C00A-A8F1-4685-BDC2-2CB0CC76F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E5E19-20CD-41DB-B523-D36ABF18C34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2B573-B54C-47D5-9D96-EE84ED4889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A2EA-6902-4A4E-A420-956CC2340E8B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730B-EF22-4C90-866B-81179E570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7360E-D11A-4756-A958-2384CB5ADF53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859BF-AD31-43DC-AAEA-19E14A898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B51328-6D90-4538-B003-1FBCA4ADA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566BB-B32A-4B0E-B94F-B87064FCFA1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F068-D5FB-483A-A6A7-7EC328C0F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F00AC-938C-47F9-BABE-45B03A38B356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E5382-1003-4E1B-877E-9304646F1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11F2B-68EA-4A06-96C9-7F3F211FC796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5FDB-1A0F-47E1-B2B8-C57BFCA66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F61ED-83A2-427E-B4BD-BC01807F0C36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282D-0B69-4365-9B2A-154C77432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6442C-2FA3-4CC1-95B1-61DF277196C0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D1FDF-950E-45EE-A3E8-3FA862703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2AFE4-5D51-4CB4-B6D3-8999C15E6B2D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1295F-723F-450F-9F96-DCE070117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C4203-8BD2-4353-9018-82167EBA887D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D553-4C69-42AD-9ECD-5E5429A7B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5EE7D-E717-4D82-8DE8-193794779F9C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D03CB-E1DA-438B-8DC6-AC652A5A7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5665-6BD7-4036-BB9D-E2E07FF4411B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F052-650C-4606-BBEE-7E9B609C2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5A150-6061-4226-8103-E44447AC148A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8259C-2888-4950-BC86-8DFF0A174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6643520-7A17-468A-9049-7F2CEB042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9C86-25F7-4244-87EE-8E2FA8AE6690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A81EB-6C3E-4FFA-B144-BCB7A5B13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F0CC5-F9D9-4E8B-9685-C1B7D434CE90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03F0-DF1D-4B85-9699-B1BBE1598A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91455-1F50-4746-97EA-321DEDB441B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69AA6-1DA7-40B5-896F-07D6E6080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DEB8-0928-47C5-A71A-94E59AB9B5B3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D5B7-C67D-44DC-BE05-4245C9FF8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2CE64-7CEA-42E9-BD1C-D5D3BA15FA5F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41205-5ACB-4535-8419-DB85EEC99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66C4-76F4-4022-AC0D-4DCC4F1DD9D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CCEBA-FC8D-4976-BB18-49512EFE6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DFC7-1CFF-445A-ABEB-EAE944AE1EA9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B1E07-607D-45D8-8026-CF5032BC3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12215-16B6-4B65-A6C0-E29F6F2E54AB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11792-51CB-4B2B-96C9-817DA3695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58472-C64B-445C-9869-6FA52D08E503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ACD4-5FB5-4B8B-ACAE-39CF38C7C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A73D7-5FC3-4F7D-BAF4-11BB8B42B26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6D6D-C667-4112-9E3E-349D333D5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834DF31-E72E-4A46-B8DB-38EDD1C088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AE36-FF49-40F8-80ED-B73FE4E5A37B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430CD-E482-4DF6-B497-7CD3B024D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46C90-5D59-4563-A972-1E2A6E09BC60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A140-18B6-4192-8601-996B64D66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8266-7032-4BF6-AA84-683E413C481A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48728-8C42-40EA-9445-53EAB5258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CDB27-F823-49A3-AF0F-6F202622630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48A11-198F-4471-AF3F-F81BF6F96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8068B-127F-4255-B408-BEAD3C7A7D8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C479-B903-4A3E-B9A8-EC145A07C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C9B4B-819B-460B-9351-5B0232397DCB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DCFC-0529-4FE0-B920-41BBE5231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D4AB3-1DEC-4E3A-A209-990BCC5D17B2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21E9E-CBB3-44E1-9033-03C7745EA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AFD2B-426E-44AF-96DE-921058C7C4E6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2A42-1866-47A2-B16A-50E094100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DF4C03-5E06-44BB-A1DB-F948A8DCD7BA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117AE2-00DC-4A4A-B7FD-F742364DB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28D0307-B58B-4A4C-9239-250C351FA8CA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B4A3B4-10E4-4A2A-AD99-49C27B0FD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BCD2B47-CEDE-40F5-BE70-FF17DE0ED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4E60DA7-2EBC-4301-98E7-507B1077862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1ACBBB-353E-41CA-817D-6508674DF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805D92-82C2-476D-B2A8-949F84314CA9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D042B8D-4DA7-4FF5-8EA4-7DA70E8D5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1294EA-1CDB-420C-B160-A8EAE4A6F92C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5D6950-ACC7-46BE-BF3D-D57A5297E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0EE7D45-0E33-4B54-ADE1-1613F0F4312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B292936-072B-41D1-A6FB-2C3C932D8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356FB20-D1C2-4BBC-A6E6-5396213B9BC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4F075C-BD1A-4982-A810-996189E6A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8B623A-A2E3-4DC2-9FED-ACD5C1A5DBA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CF6F34-EEDB-4ECD-9C78-BECE24644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2A7BC4-68A4-40A5-B570-B2949FFBCCBE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48B4418-0A6D-45D3-8E7C-9F7757285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F2913F-3AD8-4293-9CF0-9483FEA4F77D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66BA2B-3D0F-4A91-99D6-76BDF643B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CB7451-18AA-48D0-8C8F-9E3217CDBD9F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6EE372F-3323-487F-84D4-5758B2E56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  <a:extLst/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extLst/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  <a:extLst/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89FC39-260E-42C3-BBB0-C26C78288B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A224D9-6F57-459C-93BD-46C13C0D4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4BEC67-1802-43D2-8578-5669FED90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332764-44BD-4F60-AE6C-AE4A3BDDE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8A5E90-2BB7-42E9-986B-EAC829F77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FC3A83-A359-461A-8B7D-8B2B86561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736B5F0-1F0D-4066-90E6-8B9EA8C05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2489B3-72D9-4B1F-831F-21BD5D8AB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9C996B-30A9-4579-AC72-C67B1BCA2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D9BE42-15B1-48B7-92ED-7880ED580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EF05933-BF27-414E-A8DA-6466D3CA8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87A0A2E-2561-4A26-AA07-2185B7C12E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1FDE22-B3C6-4EF3-A5E6-411C4C8B1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B4DC79-18FA-44EC-BEF0-583727388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EE271C7-D36E-475E-BE20-77E5B13D5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99"/>
            </a:gs>
            <a:gs pos="100000">
              <a:srgbClr val="2FFF2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3C6F49-76C2-4F9B-A319-7BA0861AA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+mn-lt"/>
              <a:cs typeface="+mn-cs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13E733-BCAF-4DF8-93E4-F9A8CD31B849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6BF3E9-BD34-4F01-A31F-FFF6C3374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1" r:id="rId2"/>
    <p:sldLayoutId id="2147483780" r:id="rId3"/>
    <p:sldLayoutId id="2147483779" r:id="rId4"/>
    <p:sldLayoutId id="2147483778" r:id="rId5"/>
    <p:sldLayoutId id="2147483777" r:id="rId6"/>
    <p:sldLayoutId id="2147483776" r:id="rId7"/>
    <p:sldLayoutId id="2147483775" r:id="rId8"/>
    <p:sldLayoutId id="2147483774" r:id="rId9"/>
    <p:sldLayoutId id="2147483773" r:id="rId10"/>
    <p:sldLayoutId id="21474837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4E4BFF-656A-475E-A24E-82B61503C110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D4FB-5BAA-4425-8934-ADAEF614B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2" r:id="rId2"/>
    <p:sldLayoutId id="2147483791" r:id="rId3"/>
    <p:sldLayoutId id="2147483790" r:id="rId4"/>
    <p:sldLayoutId id="2147483789" r:id="rId5"/>
    <p:sldLayoutId id="2147483788" r:id="rId6"/>
    <p:sldLayoutId id="2147483787" r:id="rId7"/>
    <p:sldLayoutId id="2147483786" r:id="rId8"/>
    <p:sldLayoutId id="2147483785" r:id="rId9"/>
    <p:sldLayoutId id="2147483784" r:id="rId10"/>
    <p:sldLayoutId id="21474837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497D5B-7AA4-49D6-81EF-1A6FBEF51BF6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4E37BB-AEA8-43E5-A2D9-E20595A29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2" r:id="rId3"/>
    <p:sldLayoutId id="2147483801" r:id="rId4"/>
    <p:sldLayoutId id="2147483800" r:id="rId5"/>
    <p:sldLayoutId id="2147483799" r:id="rId6"/>
    <p:sldLayoutId id="2147483798" r:id="rId7"/>
    <p:sldLayoutId id="2147483797" r:id="rId8"/>
    <p:sldLayoutId id="2147483796" r:id="rId9"/>
    <p:sldLayoutId id="2147483795" r:id="rId10"/>
    <p:sldLayoutId id="21474837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32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2DEF9287-EEB5-448D-91CC-A4F6C609361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F70DA4E5-D376-48A8-A429-F390DCA53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pic>
          <p:nvPicPr>
            <p:cNvPr id="65545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E6AB4BAE-CB83-47C0-9AF2-97DE591AA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s.foto.radikal.ru/0709/90/77e834dcb534.jpg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-747713"/>
            <a:ext cx="8640763" cy="7200901"/>
          </a:xfrm>
        </p:spPr>
        <p:txBody>
          <a:bodyPr/>
          <a:lstStyle/>
          <a:p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овременное содержание  деятельности специалистов по профилактике социального сиротства</a:t>
            </a:r>
            <a: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Шульга Татьяна Ивановна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, зав. кафедрой социальной психологии Московского государственного областного университета, доктор психологических наук, профессор</a:t>
            </a:r>
            <a:b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91512" cy="1081087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latin typeface="Bookman Old Style" pitchFamily="18" charset="0"/>
              </a:rPr>
              <a:t>Приоритетные направления в деятельности органа опеки и попечительства в плане профилактики социального сиротства: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424862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i="1" smtClean="0"/>
              <a:t>Защита прав и интересов детей, лишившихся попечения родителей 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i="1" smtClean="0"/>
              <a:t>    (в случаях смерти родителей, лишения (ограничения) их родительских прав, признания родителей недееспособными, болезни родителей, длительного отсутствия родителей, уклонения родителей от воспитания детей или от защиты их прав и интересов, при создании действиями или бездействиями родителей условий, представляющих угрозу жизни и здоровью детей, либо препятствующих их нормальному воспитанию и развитию) </a:t>
            </a:r>
            <a:r>
              <a:rPr lang="ru-RU" sz="2800" i="1" smtClean="0">
                <a:solidFill>
                  <a:srgbClr val="A50021"/>
                </a:solidFill>
              </a:rPr>
              <a:t>ст.121 Семейного кодекса РФ</a:t>
            </a:r>
            <a:endParaRPr lang="ru-RU" sz="2800" i="1" smtClean="0"/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C00000"/>
                </a:solidFill>
              </a:rPr>
              <a:t>Раннее выявление детей, попавших в трудную жизненную ситуацию и создание системы патроната над социально - неблагополучными семьями </a:t>
            </a:r>
            <a:r>
              <a:rPr lang="ru-RU" sz="2400" b="1" i="1" smtClean="0"/>
              <a:t>     </a:t>
            </a:r>
            <a:r>
              <a:rPr lang="ru-RU" sz="2800" i="1" smtClean="0">
                <a:solidFill>
                  <a:srgbClr val="A50021"/>
                </a:solidFill>
              </a:rPr>
              <a:t>ст.ст.64, 65 Семейного кодекса РФ</a:t>
            </a:r>
            <a:endParaRPr lang="ru-RU" sz="2400" b="1" i="1" smtClean="0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i="1" smtClean="0">
                <a:latin typeface="Bookman Old Style" pitchFamily="18" charset="0"/>
              </a:rPr>
              <a:t>Приоритетные направления в деятельности органа опеки и попечительства в плане профилактики социального сиротства (продолжение):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C00000"/>
                </a:solidFill>
              </a:rPr>
              <a:t>Сохранение биологической семьи ребенку, попавшему в трудную жизненную ситуацию, настолько, насколько это возможно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C00000"/>
                </a:solidFill>
              </a:rPr>
              <a:t>   </a:t>
            </a:r>
            <a:r>
              <a:rPr lang="ru-RU" sz="2400" b="1" smtClean="0">
                <a:solidFill>
                  <a:srgbClr val="C00000"/>
                </a:solidFill>
              </a:rPr>
              <a:t>с</a:t>
            </a:r>
            <a:r>
              <a:rPr lang="ru-RU" sz="2400" i="1" smtClean="0">
                <a:solidFill>
                  <a:srgbClr val="A50021"/>
                </a:solidFill>
              </a:rPr>
              <a:t>т.68 Семейного кодекса РФ</a:t>
            </a:r>
            <a:endParaRPr lang="ru-RU" sz="2400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Приоритетное устройство детей, лишившихся попечения родителей, на семейное воспитание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 smtClean="0">
                <a:solidFill>
                  <a:srgbClr val="A50021"/>
                </a:solidFill>
              </a:rPr>
              <a:t>   </a:t>
            </a:r>
            <a:r>
              <a:rPr lang="ru-RU" sz="2800" i="1" smtClean="0">
                <a:solidFill>
                  <a:srgbClr val="A50021"/>
                </a:solidFill>
              </a:rPr>
              <a:t>ст.ст.122, 123 Семейного кодекса РФ</a:t>
            </a:r>
            <a:endParaRPr lang="ru-RU" sz="28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Осуществление контроля за условиями воспитания, содержания и образования детей, лишившихся попечения родителей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i="1" smtClean="0">
                <a:solidFill>
                  <a:srgbClr val="A50021"/>
                </a:solidFill>
              </a:rPr>
              <a:t>   </a:t>
            </a:r>
            <a:r>
              <a:rPr lang="ru-RU" sz="2800" i="1" smtClean="0">
                <a:solidFill>
                  <a:srgbClr val="A50021"/>
                </a:solidFill>
              </a:rPr>
              <a:t>ст.121 Семейного кодекса РФ</a:t>
            </a:r>
            <a:endParaRPr lang="ru-RU" sz="28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smtClean="0"/>
              <a:t>   </a:t>
            </a:r>
          </a:p>
        </p:txBody>
      </p:sp>
      <p:pic>
        <p:nvPicPr>
          <p:cNvPr id="90115" name="Picture 4" descr="Samp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5589588"/>
            <a:ext cx="1512888" cy="111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18450" cy="1189038"/>
          </a:xfrm>
        </p:spPr>
        <p:txBody>
          <a:bodyPr/>
          <a:lstStyle/>
          <a:p>
            <a:pPr eaLnBrk="1" hangingPunct="1"/>
            <a:r>
              <a:rPr lang="ru-RU" sz="2800" b="1" smtClean="0"/>
              <a:t>Критерии постановки семьи на городской учет:</a:t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569325" cy="511333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Способы воспитания родителей включают пренебрежительное, жестокое, грубое, унижающее человеческое достоинство обращение, оскорбление и эксплуатацию детей;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Злоупотребление родительскими правами;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Осуществление родителями физического или психического насилия над детьми, покушение на их половую неприкосновенность;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Родители являются больными хроническим алкоголизмом или наркоманией;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Совершили умышленное преступление против жизни и здоровья своих детей, либо против жизни и здоровья супруга;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Нахождение ребенка в семье представляет непосредственную угрозу его здоровью и жизни, в том числе когда оставление ребенка с родителями является опасным для ребенка независимо от причин;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Родители не менее 2 раз в течение последнего полугода привлекались к административной ответственности за ненадлежащее исполнение родительских обязанностей в отношении детей;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Безнадзорность и беспризорность детей;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i="1" smtClean="0">
                <a:latin typeface="Arial Black" pitchFamily="34" charset="0"/>
              </a:rPr>
              <a:t>Несовершеннолетние члены семьи помещены в социально – реабилитационные центры для несовершеннолетних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188913"/>
            <a:ext cx="8037513" cy="936625"/>
          </a:xfrm>
        </p:spPr>
        <p:txBody>
          <a:bodyPr/>
          <a:lstStyle/>
          <a:p>
            <a:pPr eaLnBrk="1" hangingPunct="1"/>
            <a:r>
              <a:rPr lang="ru-RU" sz="2000" b="1" i="1" smtClean="0">
                <a:latin typeface="Arial Black" pitchFamily="34" charset="0"/>
              </a:rPr>
              <a:t>Порядок </a:t>
            </a:r>
            <a:r>
              <a:rPr lang="ru-RU" sz="2400" b="1" i="1" smtClean="0">
                <a:latin typeface="Arial Black" pitchFamily="34" charset="0"/>
              </a:rPr>
              <a:t/>
            </a:r>
            <a:br>
              <a:rPr lang="ru-RU" sz="2400" b="1" i="1" smtClean="0">
                <a:latin typeface="Arial Black" pitchFamily="34" charset="0"/>
              </a:rPr>
            </a:br>
            <a:r>
              <a:rPr lang="ru-RU" sz="2000" b="1" i="1" smtClean="0">
                <a:latin typeface="Arial Black" pitchFamily="34" charset="0"/>
              </a:rPr>
              <a:t>осуществления профессионального сопровождения семьи и детей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424862" cy="46085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400" b="1" i="1" smtClean="0">
                <a:latin typeface="Arial Black" pitchFamily="34" charset="0"/>
              </a:rPr>
              <a:t>СИСТЕМА  ОКАЗАНИЯ ПОМОЩИ РЕБЕНКУ,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1400" b="1" i="1" smtClean="0">
                <a:latin typeface="Arial Black" pitchFamily="34" charset="0"/>
              </a:rPr>
              <a:t>ОКАЗАВШЕМУСЯ В ТРУДНОЙ ЖИЗНЕННОЙ СИТУАЦИИ:</a:t>
            </a:r>
            <a:endParaRPr lang="ru-RU" sz="1400" i="1" smtClean="0">
              <a:latin typeface="Arial Black" pitchFamily="34" charset="0"/>
            </a:endParaRP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Постановка на учет в ОУ, детской поликлинике, сбор информации;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Обязательная передача информации (</a:t>
            </a:r>
            <a:r>
              <a:rPr lang="ru-RU" sz="1400" i="1" u="sng" smtClean="0">
                <a:latin typeface="Arial Black" pitchFamily="34" charset="0"/>
              </a:rPr>
              <a:t>по ситуации</a:t>
            </a:r>
            <a:r>
              <a:rPr lang="ru-RU" sz="1400" i="1" smtClean="0">
                <a:latin typeface="Arial Black" pitchFamily="34" charset="0"/>
              </a:rPr>
              <a:t>):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в ООП,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в ОДН ОВД,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КДН и ЗП,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Проверка информации в ООП; организация собеседования с родителями и родственниками;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При необходимости передача информации:</a:t>
            </a:r>
          </a:p>
          <a:p>
            <a:pPr lvl="1" algn="just" eaLnBrk="1" hangingPunct="1"/>
            <a:r>
              <a:rPr lang="ru-RU" sz="1400" i="1" smtClean="0">
                <a:latin typeface="Arial Black" pitchFamily="34" charset="0"/>
              </a:rPr>
              <a:t>КДН и ЗП,</a:t>
            </a:r>
          </a:p>
          <a:p>
            <a:pPr lvl="1" algn="just" eaLnBrk="1" hangingPunct="1"/>
            <a:r>
              <a:rPr lang="ru-RU" sz="1400" i="1" smtClean="0">
                <a:latin typeface="Arial Black" pitchFamily="34" charset="0"/>
              </a:rPr>
              <a:t>ОДН ОВД;</a:t>
            </a:r>
          </a:p>
          <a:p>
            <a:pPr algn="just" eaLnBrk="1" hangingPunct="1"/>
            <a:r>
              <a:rPr lang="ru-RU" sz="1400" i="1" smtClean="0">
                <a:latin typeface="Arial Black" pitchFamily="34" charset="0"/>
              </a:rPr>
              <a:t>Решение вопроса об устройстве ребенка: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1400" i="1" smtClean="0">
                <a:latin typeface="Arial Black" pitchFamily="34" charset="0"/>
              </a:rPr>
              <a:t>Опека (временная, по заявлению родителей),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1400" i="1" smtClean="0">
                <a:latin typeface="Arial Black" pitchFamily="34" charset="0"/>
              </a:rPr>
              <a:t>Предварительная опека (попечительство) до решения вопроса о жизнеустройстве ребенка (не более 1 месяца),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1400" i="1" smtClean="0">
                <a:latin typeface="Arial Black" pitchFamily="34" charset="0"/>
              </a:rPr>
              <a:t>Помещение ребенка в СРЦН до установления статуса;</a:t>
            </a:r>
          </a:p>
          <a:p>
            <a:pPr algn="just"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1400" i="1" smtClean="0">
                <a:latin typeface="Arial Black" pitchFamily="34" charset="0"/>
              </a:rPr>
              <a:t>Контроль за выполнением рекомендаций.</a:t>
            </a:r>
            <a:r>
              <a:rPr lang="ru-RU" sz="1400" smtClean="0"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Барьеры: пробелы </a:t>
            </a:r>
            <a:r>
              <a:rPr lang="ru-RU" sz="2400" dirty="0"/>
              <a:t>в практике первичного выявления и последовательного документирования работы с детьми и семьями группы </a:t>
            </a:r>
            <a:r>
              <a:rPr lang="ru-RU" sz="2400" dirty="0" smtClean="0"/>
              <a:t>риска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Это  один из источников невозможности обеспечить преемственность в работе разных служб и интегрировать их усилия, направленные на обеспечение лучшего качества жизни ребенка.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выявленные пробелы можно сгруппировать в три основных совокупности издержек и проблем:</a:t>
            </a:r>
            <a:r>
              <a:rPr lang="ru-RU" dirty="0"/>
              <a:t> формальные и несистематизированные критерии описания проблемы и рисков;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процедуры сбора и документирования, которые устанавливают </a:t>
            </a:r>
            <a:r>
              <a:rPr lang="ru-RU" dirty="0" smtClean="0"/>
              <a:t>патерналистские </a:t>
            </a:r>
            <a:r>
              <a:rPr lang="ru-RU" dirty="0"/>
              <a:t>отношения с родителями и детьми, что ограничивает возможность действенной кооперации;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недостатки обмена информацией между различными службами, </a:t>
            </a:r>
            <a:r>
              <a:rPr lang="ru-RU" dirty="0" smtClean="0"/>
              <a:t>осуществляющими </a:t>
            </a:r>
            <a:r>
              <a:rPr lang="ru-RU" dirty="0"/>
              <a:t>как сбор информации, так и вмешательство в дела семьи и жизнь несовершеннолетнего. 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СИСТЕМА  ПРОФИЛАКТИКИ СОЦИАЛЬНОГО СИРОТСТВА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1800" dirty="0">
                <a:solidFill>
                  <a:srgbClr val="C00000"/>
                </a:solidFill>
              </a:rPr>
              <a:t>1 этап </a:t>
            </a:r>
            <a:r>
              <a:rPr lang="ru-RU" sz="1800" dirty="0"/>
              <a:t>– раннее вмешательство в семью (здравоохранение), социальная  защита (центры, службы, консультации, приюты «Маленькая мама» и др., кризисные центры для  женщин и детей и т.д.), образование (группы раннего возраста в детских садах, детские сады);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1800" dirty="0">
                <a:solidFill>
                  <a:srgbClr val="C00000"/>
                </a:solidFill>
              </a:rPr>
              <a:t>2 ЭТАП</a:t>
            </a:r>
            <a:r>
              <a:rPr lang="ru-RU" sz="1800" dirty="0"/>
              <a:t>-  помощь, поддержка  и сопровождение семей с нарушением заботы  о детях или невозможностью в данный период заботиться о них  (здравоохранение, образование, социальная  защита, КДН и ЗП, милиция и др. органы должны  иметь </a:t>
            </a:r>
            <a:r>
              <a:rPr lang="ru-RU" sz="1800" dirty="0" smtClean="0"/>
              <a:t>организации, </a:t>
            </a:r>
            <a:r>
              <a:rPr lang="ru-RU" sz="1800" dirty="0"/>
              <a:t>которые предлагают услуги данного плана);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sz="1800" dirty="0">
                <a:solidFill>
                  <a:srgbClr val="C00000"/>
                </a:solidFill>
              </a:rPr>
              <a:t>3 этап – создание </a:t>
            </a:r>
            <a:r>
              <a:rPr lang="ru-RU" sz="1800" dirty="0" smtClean="0">
                <a:solidFill>
                  <a:srgbClr val="C00000"/>
                </a:solidFill>
              </a:rPr>
              <a:t>социально- </a:t>
            </a:r>
            <a:r>
              <a:rPr lang="ru-RU" sz="1800" dirty="0">
                <a:solidFill>
                  <a:srgbClr val="C00000"/>
                </a:solidFill>
              </a:rPr>
              <a:t>реабилитационного  пространства ( любая семья, имеющая  проблемы должна знать, куда  обратиться и проявлять собственную активность ).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sz="1800" dirty="0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6870700" cy="1295400"/>
          </a:xfrm>
        </p:spPr>
        <p:txBody>
          <a:bodyPr/>
          <a:lstStyle/>
          <a:p>
            <a:pPr eaLnBrk="1" hangingPunct="1"/>
            <a:r>
              <a:rPr lang="ru-RU" altLang="ru-RU" sz="2100" b="1" smtClean="0">
                <a:solidFill>
                  <a:srgbClr val="CC3300"/>
                </a:solidFill>
              </a:rPr>
              <a:t/>
            </a:r>
            <a:br>
              <a:rPr lang="ru-RU" altLang="ru-RU" sz="2100" b="1" smtClean="0">
                <a:solidFill>
                  <a:srgbClr val="CC3300"/>
                </a:solidFill>
              </a:rPr>
            </a:br>
            <a:r>
              <a:rPr lang="ru-RU" altLang="ru-RU" sz="2100" b="1" smtClean="0">
                <a:solidFill>
                  <a:srgbClr val="CC3300"/>
                </a:solidFill>
              </a:rPr>
              <a:t>Временная динамика численности детей, родители которых лишены родительских прав</a:t>
            </a:r>
            <a:br>
              <a:rPr lang="ru-RU" altLang="ru-RU" sz="2100" b="1" smtClean="0">
                <a:solidFill>
                  <a:srgbClr val="CC3300"/>
                </a:solidFill>
              </a:rPr>
            </a:br>
            <a:r>
              <a:rPr lang="ru-RU" altLang="ru-RU" sz="2100" b="1" smtClean="0">
                <a:solidFill>
                  <a:srgbClr val="CC3300"/>
                </a:solidFill>
              </a:rPr>
              <a:t>(результаты мониторинга Г.В.Семья)</a:t>
            </a:r>
            <a:br>
              <a:rPr lang="ru-RU" altLang="ru-RU" sz="2100" b="1" smtClean="0">
                <a:solidFill>
                  <a:srgbClr val="CC3300"/>
                </a:solidFill>
              </a:rPr>
            </a:br>
            <a:endParaRPr lang="ru-RU" altLang="ru-RU" sz="2100" b="1" smtClean="0">
              <a:solidFill>
                <a:srgbClr val="CC3300"/>
              </a:solidFill>
            </a:endParaRPr>
          </a:p>
        </p:txBody>
      </p:sp>
      <p:pic>
        <p:nvPicPr>
          <p:cNvPr id="9523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557338"/>
            <a:ext cx="6842125" cy="4679950"/>
          </a:xfrm>
        </p:spPr>
      </p:pic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1900" b="1" smtClean="0">
                <a:solidFill>
                  <a:srgbClr val="CC3300"/>
                </a:solidFill>
              </a:rPr>
              <a:t>Временная динамика численности родителей, восстановленных в родительских правах и в отношении которых отменно ограничение родительских прав</a:t>
            </a:r>
            <a:br>
              <a:rPr lang="ru-RU" altLang="ru-RU" sz="1900" b="1" smtClean="0">
                <a:solidFill>
                  <a:srgbClr val="CC3300"/>
                </a:solidFill>
              </a:rPr>
            </a:br>
            <a:endParaRPr lang="ru-RU" altLang="ru-RU" sz="1900" b="1" smtClean="0">
              <a:solidFill>
                <a:srgbClr val="CC3300"/>
              </a:solidFill>
            </a:endParaRPr>
          </a:p>
        </p:txBody>
      </p:sp>
      <p:pic>
        <p:nvPicPr>
          <p:cNvPr id="9625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557338"/>
            <a:ext cx="7345362" cy="4679950"/>
          </a:xfrm>
        </p:spPr>
      </p:pic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250825" y="260350"/>
            <a:ext cx="8497888" cy="1077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ПРОСИМ  ОБРАТИТЬ  ВНИМАНИЕ и помнить:</a:t>
            </a:r>
            <a:endParaRPr lang="ru-RU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97282" name="AutoShape 8"/>
          <p:cNvSpPr>
            <a:spLocks noChangeArrowheads="1"/>
          </p:cNvSpPr>
          <p:nvPr/>
        </p:nvSpPr>
        <p:spPr bwMode="auto">
          <a:xfrm>
            <a:off x="2627313" y="2708275"/>
            <a:ext cx="3600450" cy="2171700"/>
          </a:xfrm>
          <a:custGeom>
            <a:avLst/>
            <a:gdLst>
              <a:gd name="T0" fmla="*/ 600149959 w 21600"/>
              <a:gd name="T1" fmla="*/ 109173180 h 21600"/>
              <a:gd name="T2" fmla="*/ 300074979 w 21600"/>
              <a:gd name="T3" fmla="*/ 218346359 h 21600"/>
              <a:gd name="T4" fmla="*/ 0 w 21600"/>
              <a:gd name="T5" fmla="*/ 109173180 h 21600"/>
              <a:gd name="T6" fmla="*/ 300074979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400 w 21600"/>
              <a:gd name="T13" fmla="*/ 5400 h 21600"/>
              <a:gd name="T14" fmla="*/ 162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lnTo>
                  <a:pt x="5400" y="540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Вы узнали, </a:t>
            </a:r>
            <a:endParaRPr lang="ru-RU" sz="1200">
              <a:latin typeface="Comic Sans MS" pitchFamily="66" charset="0"/>
            </a:endParaRPr>
          </a:p>
          <a:p>
            <a:pPr algn="ctr" eaLnBrk="0" hangingPunct="0"/>
            <a:r>
              <a:rPr lang="ru-RU" sz="12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что ребенок остался без попечения родителей</a:t>
            </a:r>
            <a:r>
              <a:rPr lang="ru-RU" sz="1200" b="1" i="1">
                <a:solidFill>
                  <a:srgbClr val="003300"/>
                </a:solidFill>
                <a:latin typeface="Comic Sans MS" pitchFamily="66" charset="0"/>
              </a:rPr>
              <a:t>,</a:t>
            </a:r>
            <a:r>
              <a:rPr lang="ru-RU" sz="12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200" b="1" i="1">
                <a:solidFill>
                  <a:srgbClr val="003300"/>
                </a:solidFill>
                <a:latin typeface="Times New Roman" pitchFamily="18" charset="0"/>
              </a:rPr>
              <a:t>либо нуждается в помощи государства</a:t>
            </a:r>
            <a:endParaRPr lang="ru-RU" sz="1200">
              <a:latin typeface="Comic Sans MS" pitchFamily="66" charset="0"/>
            </a:endParaRPr>
          </a:p>
        </p:txBody>
      </p:sp>
      <p:sp>
        <p:nvSpPr>
          <p:cNvPr id="97283" name="Oval 7"/>
          <p:cNvSpPr>
            <a:spLocks noChangeArrowheads="1"/>
          </p:cNvSpPr>
          <p:nvPr/>
        </p:nvSpPr>
        <p:spPr bwMode="auto">
          <a:xfrm>
            <a:off x="2339975" y="4941888"/>
            <a:ext cx="4103688" cy="12842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200" b="1" i="1">
                <a:solidFill>
                  <a:srgbClr val="800000"/>
                </a:solidFill>
                <a:latin typeface="Comic Sans MS" pitchFamily="66" charset="0"/>
                <a:cs typeface="Times New Roman" pitchFamily="18" charset="0"/>
              </a:rPr>
              <a:t>Если родители </a:t>
            </a:r>
            <a:r>
              <a:rPr lang="ru-RU" sz="1200" b="1" i="1">
                <a:solidFill>
                  <a:srgbClr val="800000"/>
                </a:solidFill>
                <a:latin typeface="Times New Roman" pitchFamily="18" charset="0"/>
              </a:rPr>
              <a:t>уклоняются от</a:t>
            </a:r>
            <a:r>
              <a:rPr lang="ru-RU" sz="1200" b="1" i="1">
                <a:solidFill>
                  <a:srgbClr val="8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200" b="1" i="1">
                <a:solidFill>
                  <a:srgbClr val="800000"/>
                </a:solidFill>
                <a:latin typeface="Times New Roman" pitchFamily="18" charset="0"/>
              </a:rPr>
              <a:t>выполнения родительских обязанностей, </a:t>
            </a:r>
            <a:r>
              <a:rPr lang="ru-RU" sz="1200" b="1" i="1">
                <a:solidFill>
                  <a:srgbClr val="800000"/>
                </a:solidFill>
                <a:latin typeface="Comic Sans MS" pitchFamily="66" charset="0"/>
                <a:cs typeface="Times New Roman" pitchFamily="18" charset="0"/>
              </a:rPr>
              <a:t>пожалуйста, направьте информацию в орган опеки и попечительства, либо в ОВД</a:t>
            </a:r>
            <a:endParaRPr lang="ru-RU" sz="1200">
              <a:latin typeface="Comic Sans MS" pitchFamily="66" charset="0"/>
            </a:endParaRPr>
          </a:p>
        </p:txBody>
      </p:sp>
      <p:sp>
        <p:nvSpPr>
          <p:cNvPr id="97284" name="Oval 6"/>
          <p:cNvSpPr>
            <a:spLocks noChangeArrowheads="1"/>
          </p:cNvSpPr>
          <p:nvPr/>
        </p:nvSpPr>
        <p:spPr bwMode="auto">
          <a:xfrm>
            <a:off x="468313" y="2133600"/>
            <a:ext cx="2087562" cy="3240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14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ОУ</a:t>
            </a:r>
            <a:r>
              <a:rPr lang="ru-RU" sz="1400" b="1" i="1">
                <a:solidFill>
                  <a:srgbClr val="800000"/>
                </a:solidFill>
                <a:latin typeface="Comic Sans MS" pitchFamily="66" charset="0"/>
                <a:cs typeface="Times New Roman" pitchFamily="18" charset="0"/>
              </a:rPr>
              <a:t>: необходимо обследовать условия воспитания, выяснить причины, узнать адреса родителей и родственников</a:t>
            </a:r>
            <a:endParaRPr lang="ru-RU" sz="1400">
              <a:latin typeface="Comic Sans MS" pitchFamily="66" charset="0"/>
            </a:endParaRPr>
          </a:p>
        </p:txBody>
      </p:sp>
      <p:sp>
        <p:nvSpPr>
          <p:cNvPr id="97285" name="Oval 5"/>
          <p:cNvSpPr>
            <a:spLocks noChangeArrowheads="1"/>
          </p:cNvSpPr>
          <p:nvPr/>
        </p:nvSpPr>
        <p:spPr bwMode="auto">
          <a:xfrm>
            <a:off x="6443663" y="2060575"/>
            <a:ext cx="2160587" cy="3084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1400" b="1" i="1">
              <a:solidFill>
                <a:srgbClr val="003300"/>
              </a:solidFill>
              <a:latin typeface="Comic Sans MS" pitchFamily="66" charset="0"/>
            </a:endParaRPr>
          </a:p>
          <a:p>
            <a:r>
              <a:rPr lang="ru-RU" sz="14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Учреждения </a:t>
            </a:r>
            <a:endParaRPr lang="ru-RU" sz="1400" b="1" i="1">
              <a:solidFill>
                <a:srgbClr val="003300"/>
              </a:solidFill>
              <a:latin typeface="Comic Sans MS" pitchFamily="66" charset="0"/>
            </a:endParaRPr>
          </a:p>
          <a:p>
            <a:r>
              <a:rPr lang="ru-RU" sz="14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(в т.ч. лечебные):</a:t>
            </a:r>
            <a:endParaRPr lang="ru-RU" sz="1400">
              <a:latin typeface="Comic Sans MS" pitchFamily="66" charset="0"/>
            </a:endParaRPr>
          </a:p>
          <a:p>
            <a:pPr eaLnBrk="0" hangingPunct="0"/>
            <a:r>
              <a:rPr lang="ru-RU" sz="1400" b="1" i="1">
                <a:solidFill>
                  <a:srgbClr val="00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400" b="1" i="1">
                <a:solidFill>
                  <a:srgbClr val="800000"/>
                </a:solidFill>
                <a:latin typeface="Comic Sans MS" pitchFamily="66" charset="0"/>
                <a:cs typeface="Times New Roman" pitchFamily="18" charset="0"/>
              </a:rPr>
              <a:t>вправе обратиться в КДН и ЗП с целью принятия мер к родителям</a:t>
            </a:r>
            <a:endParaRPr lang="ru-RU" sz="1400">
              <a:latin typeface="Comic Sans MS" pitchFamily="66" charset="0"/>
            </a:endParaRPr>
          </a:p>
        </p:txBody>
      </p:sp>
      <p:sp>
        <p:nvSpPr>
          <p:cNvPr id="97286" name="Oval 4"/>
          <p:cNvSpPr>
            <a:spLocks noChangeArrowheads="1"/>
          </p:cNvSpPr>
          <p:nvPr/>
        </p:nvSpPr>
        <p:spPr bwMode="auto">
          <a:xfrm>
            <a:off x="2555875" y="1412875"/>
            <a:ext cx="3600450" cy="12239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200" b="1" i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Если ребенок лишился попечения родителей,</a:t>
            </a:r>
            <a:r>
              <a:rPr lang="ru-RU" sz="1200" b="1" i="1">
                <a:solidFill>
                  <a:srgbClr val="800000"/>
                </a:solidFill>
                <a:latin typeface="Times New Roman" pitchFamily="18" charset="0"/>
              </a:rPr>
              <a:t> или находится в социально опасной ситуации -</a:t>
            </a:r>
            <a:r>
              <a:rPr lang="ru-RU" sz="1200" b="1" i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сообщите об этом в орган опеки и попечительства</a:t>
            </a:r>
            <a:endParaRPr lang="ru-RU" sz="1200">
              <a:latin typeface="Times New Roman" pitchFamily="18" charset="0"/>
            </a:endParaRPr>
          </a:p>
        </p:txBody>
      </p:sp>
      <p:sp>
        <p:nvSpPr>
          <p:cNvPr id="97287" name="Rectangle 9"/>
          <p:cNvSpPr>
            <a:spLocks noChangeArrowheads="1"/>
          </p:cNvSpPr>
          <p:nvPr/>
        </p:nvSpPr>
        <p:spPr bwMode="auto">
          <a:xfrm>
            <a:off x="1258888" y="6338888"/>
            <a:ext cx="6638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"/>
              <a:tabLst>
                <a:tab pos="539750" algn="l"/>
              </a:tabLst>
            </a:pPr>
            <a:r>
              <a:rPr lang="ru-RU" sz="1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 ОКАЗАНИЯ ПОМОЩИ РЕБЕНКУ, ОКАЗАВШЕМУСЯ В ТРУДНОЙ ЖИЗНЕННОЙ СИТУАЦИИ:</a:t>
            </a: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539750" algn="l"/>
              </a:tabLst>
            </a:pPr>
            <a:endParaRPr lang="ru-RU"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ВМЕШАТЕЛЬСТВО В СЕМЬЮ ПРИ ПРОФИЛАКТИКЕ  СОЦИАЛЬНОГО СИРОТСТВА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предупреждение возникновения кризиса – профилактика семейного насилия и неблагополучия в целом, содействие родителям в воспитании детей, обеспечение кооперации между семьей и службами;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анти-кризисное</a:t>
            </a:r>
            <a:r>
              <a:rPr lang="ru-RU" dirty="0"/>
              <a:t> вмешательство – когда родительской заботы нет, она не соответствует интересам ребенка, когда родитель допускает жестокое обращение с ребенком;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пост-кризисное</a:t>
            </a:r>
            <a:r>
              <a:rPr lang="ru-RU" dirty="0"/>
              <a:t> вмешательство – сопровождение ребенка и семьи после принятия решения в период кризиса, например, наблюдение за семьей, которая рассматривается как относящаяся к группе риска.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4876800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ahoma" charset="0"/>
              </a:rPr>
              <a:t>«Нужно кардинально усовершенствовать работу социальных учреждений, отвечающих за взаимодействие с неблагополучными семьями. Соответствующие структуры – это органы опеки и попечительства, комиссии по делам несовершеннолетних, общественные организации – должны вовремя распознавать по определенным критериям неблагополучные семьи и устанавливать контакт с ними, и, конечно, в необходимых случаях принимать решения»</a:t>
            </a:r>
            <a:br>
              <a:rPr lang="ru-RU" sz="2000" b="1" dirty="0" smtClean="0">
                <a:solidFill>
                  <a:srgbClr val="C00000"/>
                </a:solidFill>
                <a:latin typeface="Tahoma" charset="0"/>
              </a:rPr>
            </a:br>
            <a:r>
              <a:rPr lang="ru-RU" sz="2000" dirty="0">
                <a:latin typeface="Tahoma" charset="0"/>
              </a:rPr>
              <a:t/>
            </a:r>
            <a:br>
              <a:rPr lang="ru-RU" sz="2000" dirty="0">
                <a:latin typeface="Tahoma" charset="0"/>
              </a:rPr>
            </a:br>
            <a:r>
              <a:rPr lang="ru-RU" sz="2000" dirty="0" smtClean="0">
                <a:latin typeface="Tahoma" charset="0"/>
              </a:rPr>
              <a:t/>
            </a:r>
            <a:br>
              <a:rPr lang="ru-RU" sz="2000" dirty="0" smtClean="0">
                <a:latin typeface="Tahoma" charset="0"/>
              </a:rPr>
            </a:br>
            <a:r>
              <a:rPr lang="ru-RU" sz="2000" dirty="0" smtClean="0">
                <a:latin typeface="Tahoma" charset="0"/>
              </a:rPr>
              <a:t/>
            </a:r>
            <a:br>
              <a:rPr lang="ru-RU" sz="2000" dirty="0" smtClean="0">
                <a:latin typeface="Tahoma" charset="0"/>
              </a:rPr>
            </a:br>
            <a:r>
              <a:rPr lang="ru-RU" sz="2400" b="1" dirty="0">
                <a:solidFill>
                  <a:srgbClr val="000000"/>
                </a:solidFill>
                <a:ea typeface="+mn-ea"/>
                <a:cs typeface="+mn-cs"/>
              </a:rPr>
              <a:t>Д.А. Медведев</a:t>
            </a:r>
            <a:r>
              <a:rPr lang="ru-RU" sz="24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ru-RU" sz="1800" dirty="0">
                <a:solidFill>
                  <a:srgbClr val="000000"/>
                </a:solidFill>
                <a:ea typeface="+mn-ea"/>
                <a:cs typeface="+mn-cs"/>
              </a:rPr>
              <a:t>совещание по вопросам борьбы с преступлениями против детей, 16 марта 2009 г.</a:t>
            </a:r>
            <a:br>
              <a:rPr lang="ru-RU" sz="1800" dirty="0">
                <a:solidFill>
                  <a:srgbClr val="000000"/>
                </a:solidFill>
                <a:ea typeface="+mn-ea"/>
                <a:cs typeface="+mn-cs"/>
              </a:rPr>
            </a:br>
            <a:endParaRPr lang="ru-RU" sz="2000" dirty="0" smtClean="0">
              <a:latin typeface="Tahoma" charset="0"/>
            </a:endParaRP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0" y="6597650"/>
            <a:ext cx="5638800" cy="260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1800" smtClean="0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Последовательность  работы  при социальном патронате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Постановка на учет, последующее использование результатов проведенной диагностической работы при решении вопроса о постановке на учет, передача данных о постановке на учет и их </a:t>
            </a:r>
            <a:r>
              <a:rPr lang="ru-RU" dirty="0" smtClean="0"/>
              <a:t>хранение, составление </a:t>
            </a:r>
            <a:r>
              <a:rPr lang="ru-RU" dirty="0"/>
              <a:t>плана помощи и его реализацию</a:t>
            </a:r>
            <a:r>
              <a:rPr lang="ru-RU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формах </a:t>
            </a:r>
            <a:r>
              <a:rPr lang="ru-RU" dirty="0"/>
              <a:t>документооборота европейских стран </a:t>
            </a:r>
            <a:r>
              <a:rPr lang="ru-RU" dirty="0">
                <a:solidFill>
                  <a:srgbClr val="FF0000"/>
                </a:solidFill>
              </a:rPr>
              <a:t>постановка семьи и ребенка на учет рассматривается как одна из мер вмешательства, которая влечет за собой последовательное определение ответственности служб и планирование помощи семье и ребенку.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sz="3600" dirty="0"/>
              <a:t>оценка деятельности служб закреплена за местными органами управления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Контроль  </a:t>
            </a:r>
            <a:r>
              <a:rPr lang="ru-RU" dirty="0"/>
              <a:t>связан с отслеживанием случаев неисполнения службами задачи выявления проблемных ситуаций уже на стадии кризиса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Система учета, </a:t>
            </a:r>
            <a:r>
              <a:rPr lang="ru-RU" dirty="0" smtClean="0"/>
              <a:t> </a:t>
            </a:r>
            <a:r>
              <a:rPr lang="ru-RU" dirty="0"/>
              <a:t>как основа мониторинга системы защиты детей в регионе, может успешно действовать при условии ориентации на </a:t>
            </a:r>
            <a:r>
              <a:rPr lang="ru-RU" dirty="0" smtClean="0">
                <a:solidFill>
                  <a:srgbClr val="FF0000"/>
                </a:solidFill>
              </a:rPr>
              <a:t>критерии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FF0000"/>
                </a:solidFill>
              </a:rPr>
              <a:t>которые основываются </a:t>
            </a:r>
            <a:r>
              <a:rPr lang="ru-RU" dirty="0">
                <a:solidFill>
                  <a:srgbClr val="FF0000"/>
                </a:solidFill>
              </a:rPr>
              <a:t>на разделении ответственности между семьей и службами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Законодательство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отношении ребенка самой используемой мерой вмешательства остается изъятие из семьи и помещение в </a:t>
            </a:r>
            <a:r>
              <a:rPr lang="ru-RU" dirty="0" smtClean="0"/>
              <a:t>организацию, </a:t>
            </a:r>
            <a:r>
              <a:rPr lang="ru-RU" dirty="0"/>
              <a:t>а в отношении родителя – лишение родительских </a:t>
            </a:r>
            <a:r>
              <a:rPr lang="ru-RU" dirty="0" smtClean="0"/>
              <a:t>прав или ограничение в  родительских правах.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/>
              <a:t>Процедуры вмешательства в жизнь ребенка и семьи как составляющие плана работы, а критерии как регуляторы целей и планируемых результатов должны структурировать программу и практику учета детей, нуждающихся в помощи государства.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Критерии </a:t>
            </a:r>
            <a:r>
              <a:rPr lang="ru-RU" sz="2800" dirty="0"/>
              <a:t>и </a:t>
            </a:r>
            <a:r>
              <a:rPr lang="ru-RU" sz="2800" dirty="0" smtClean="0"/>
              <a:t>индикаторы </a:t>
            </a:r>
            <a:r>
              <a:rPr lang="ru-RU" sz="2800" dirty="0"/>
              <a:t>ситуации с высоким уровнем риска для благополучия ребенка, </a:t>
            </a:r>
            <a:r>
              <a:rPr lang="ru-RU" sz="2800" dirty="0" smtClean="0"/>
              <a:t> </a:t>
            </a:r>
            <a:r>
              <a:rPr lang="ru-RU" sz="2800" dirty="0"/>
              <a:t>и стандарты качества жизни ребенка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Власть родителей</a:t>
            </a:r>
            <a:r>
              <a:rPr lang="en-US" dirty="0"/>
              <a:t>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Власть </a:t>
            </a:r>
            <a:r>
              <a:rPr lang="cs-CZ" dirty="0" smtClean="0"/>
              <a:t>институ</a:t>
            </a:r>
            <a:r>
              <a:rPr lang="ru-RU" dirty="0" err="1" smtClean="0"/>
              <a:t>тов</a:t>
            </a:r>
            <a:r>
              <a:rPr lang="ru-RU" dirty="0" smtClean="0"/>
              <a:t> (служб)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Семейная </a:t>
            </a:r>
            <a:r>
              <a:rPr lang="cs-CZ" dirty="0"/>
              <a:t>автономия и приватность (статьи 5, 7, 10, 18, 22, 30)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Безопасность ребенка</a:t>
            </a:r>
            <a:r>
              <a:rPr lang="en-US" dirty="0"/>
              <a:t> (</a:t>
            </a:r>
            <a:r>
              <a:rPr lang="cs-CZ" dirty="0"/>
              <a:t>статьи</a:t>
            </a:r>
            <a:r>
              <a:rPr lang="en-US" dirty="0"/>
              <a:t> 3, </a:t>
            </a:r>
            <a:r>
              <a:rPr lang="ru-RU" dirty="0" smtClean="0"/>
              <a:t>с.</a:t>
            </a:r>
            <a:r>
              <a:rPr lang="en-US" dirty="0" smtClean="0"/>
              <a:t>3</a:t>
            </a:r>
            <a:r>
              <a:rPr lang="en-US" dirty="0"/>
              <a:t>; 6, 11, 19, 23, 26, 28, 31-39)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Власть ребенка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(статьи 12-14, 16 как права индивидов, статья 15 как коллективное право)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Баланс между ценностями (статьи 3, </a:t>
            </a:r>
            <a:r>
              <a:rPr lang="ru-RU" dirty="0" smtClean="0"/>
              <a:t>с. </a:t>
            </a:r>
            <a:r>
              <a:rPr lang="cs-CZ" dirty="0" smtClean="0"/>
              <a:t>3</a:t>
            </a:r>
            <a:r>
              <a:rPr lang="cs-CZ" dirty="0"/>
              <a:t>; 6, 11, 19, 23, 26, 28, 31-39)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Баланс интересов ребенка и родителей (статья 8)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Баланс интересов ребенка и </a:t>
            </a:r>
            <a:r>
              <a:rPr lang="cs-CZ" dirty="0" smtClean="0"/>
              <a:t>институ</a:t>
            </a:r>
            <a:r>
              <a:rPr lang="ru-RU" dirty="0" err="1" smtClean="0"/>
              <a:t>тов</a:t>
            </a:r>
            <a:r>
              <a:rPr lang="cs-CZ" dirty="0" smtClean="0"/>
              <a:t> </a:t>
            </a:r>
            <a:r>
              <a:rPr lang="cs-CZ" dirty="0"/>
              <a:t>(статьи 25, 40)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Определение </a:t>
            </a:r>
            <a:r>
              <a:rPr lang="ru-RU" sz="2400" dirty="0"/>
              <a:t>баланса интересов и представлений о воспитании </a:t>
            </a:r>
            <a:r>
              <a:rPr lang="ru-RU" sz="2400" dirty="0" smtClean="0"/>
              <a:t>ребенка соответствует принципу </a:t>
            </a:r>
            <a:r>
              <a:rPr lang="ru-RU" sz="2400" dirty="0"/>
              <a:t>разделения ответственности между службами и семьей за воспитание ребенка.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/>
              <a:t>постановка ребенка на учет </a:t>
            </a:r>
            <a:r>
              <a:rPr lang="ru-RU" sz="2400" dirty="0" smtClean="0"/>
              <a:t>- </a:t>
            </a:r>
            <a:r>
              <a:rPr lang="ru-RU" sz="2400" dirty="0"/>
              <a:t>первый шаг в сторону перераспределения ответственности за ребенка в пользу </a:t>
            </a:r>
            <a:r>
              <a:rPr lang="ru-RU" sz="2400" dirty="0" smtClean="0"/>
              <a:t>институтов.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Власть </a:t>
            </a:r>
            <a:r>
              <a:rPr lang="ru-RU" sz="2400" dirty="0"/>
              <a:t>родителей и законных представителей </a:t>
            </a:r>
            <a:r>
              <a:rPr lang="ru-RU" sz="2400" dirty="0" smtClean="0"/>
              <a:t>определяется комплексным </a:t>
            </a:r>
            <a:r>
              <a:rPr lang="ru-RU" sz="2400" dirty="0"/>
              <a:t>пониманием семьи как среды, которая </a:t>
            </a:r>
            <a:r>
              <a:rPr lang="ru-RU" sz="2400" dirty="0" smtClean="0"/>
              <a:t>естественна </a:t>
            </a:r>
            <a:r>
              <a:rPr lang="ru-RU" sz="2400" dirty="0"/>
              <a:t>для развития ребенка. Семья определяется как та среда, которая требует как защиты, так и поддержки со стороны </a:t>
            </a:r>
            <a:r>
              <a:rPr lang="ru-RU" sz="2400" dirty="0" smtClean="0"/>
              <a:t>служб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Службы </a:t>
            </a:r>
            <a:r>
              <a:rPr lang="ru-RU" sz="2400" dirty="0"/>
              <a:t>рассматриваются как агенты интеграции ребенка в общество и как гаранты обеспечения прав и потребностей </a:t>
            </a:r>
            <a:r>
              <a:rPr lang="ru-RU" sz="2400" dirty="0" smtClean="0"/>
              <a:t>ребенка.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 Соответственно</a:t>
            </a:r>
            <a:r>
              <a:rPr lang="ru-RU" sz="2400" dirty="0"/>
              <a:t>, сам ребенок позиционируется как индивид, который обладает тем же набором прав, что и любой другой индивид. </a:t>
            </a:r>
            <a:endParaRPr lang="ru-RU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Фокус </a:t>
            </a:r>
            <a:r>
              <a:rPr lang="ru-RU" sz="2400" dirty="0"/>
              <a:t>на балансе властей отразил новейшую историю </a:t>
            </a:r>
            <a:r>
              <a:rPr lang="ru-RU" sz="2400" dirty="0" smtClean="0"/>
              <a:t>защиты </a:t>
            </a:r>
            <a:r>
              <a:rPr lang="ru-RU" sz="2400" dirty="0"/>
              <a:t>детей с постепенным </a:t>
            </a:r>
            <a:r>
              <a:rPr lang="ru-RU" sz="2400" dirty="0" smtClean="0"/>
              <a:t>нарастанием </a:t>
            </a:r>
            <a:r>
              <a:rPr lang="ru-RU" sz="2400" dirty="0"/>
              <a:t>понимания возможных рисков и противоречий любой стратегии, основанной ли на приоритете </a:t>
            </a:r>
            <a:r>
              <a:rPr lang="ru-RU" sz="2400" dirty="0" smtClean="0"/>
              <a:t>семейного </a:t>
            </a:r>
            <a:r>
              <a:rPr lang="ru-RU" sz="2400" dirty="0"/>
              <a:t>устройства или институциональной заботы.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ПРАВО СЕМЬИ НА ЧАСТНУЮ  ЖИЗНЬ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эмоциональная связь и привязанность между детьми и родителями (другими родственниками) </a:t>
            </a:r>
            <a:r>
              <a:rPr lang="ru-RU" dirty="0" smtClean="0"/>
              <a:t> </a:t>
            </a:r>
            <a:r>
              <a:rPr lang="ru-RU" dirty="0"/>
              <a:t>неоспоримый довод в пользу сохранения ребенка в кровной семьей;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обоснованность поведения социальных служб тем, что они предприняли все попытки, чтобы сохранить семью и ребенка в семье до момента изъятия или лишения биологических родителей прав, а также предупреждение избыточного вмешательства служб;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учет мнения детей и обеспечение их автономии в ситуации принятия решений по жизненно важным вопросам, а также в процессе реализации решений;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обеспечение автономии родителей как основы обеспечения права на частную </a:t>
            </a:r>
            <a:r>
              <a:rPr lang="ru-RU" dirty="0" smtClean="0"/>
              <a:t>жизнь.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Проблемы  работы  служб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любой стране </a:t>
            </a:r>
            <a:r>
              <a:rPr lang="ru-RU" dirty="0" smtClean="0"/>
              <a:t> </a:t>
            </a:r>
            <a:r>
              <a:rPr lang="ru-RU" dirty="0"/>
              <a:t>тип служб характеризуется определенными издержками, связанными с ключевыми дилеммами оказания помощи семьям и детям. В первую очередь, издержки работы служб связаны с разрешением дилеммы «интересы родителя – интересы ребенка», и международное право предлагает искать варианты согласования этих интересов.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Обоснование  критериев и процедур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документы, принятые </a:t>
            </a:r>
            <a:r>
              <a:rPr lang="ru-RU" dirty="0" smtClean="0"/>
              <a:t>на </a:t>
            </a:r>
            <a:r>
              <a:rPr lang="ru-RU" dirty="0"/>
              <a:t>уровне Правительства РФ, оперирует широким кругом критериев и индикаторов безопасности ребенка, от условий обеспечения витальных потребностей до гарантий психологической безопасности в разных </a:t>
            </a:r>
            <a:r>
              <a:rPr lang="ru-RU" dirty="0" smtClean="0"/>
              <a:t>обстоятельствах </a:t>
            </a:r>
            <a:r>
              <a:rPr lang="ru-RU" dirty="0"/>
              <a:t>жизни ребенка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Вместе с тем, Конвенция подчеркивает и значение автономии семьи как непременного условия ее функционирования. И критерии, и процедуры постановки на учет должны соответствовать задаче нахождения баланса между безопасностью и автономией.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ЗАКОНОДАТЕЛЬСТВО 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изъятие ребенка из семьи, перевод ребенка из детского дома в </a:t>
            </a:r>
            <a:r>
              <a:rPr lang="ru-RU" dirty="0" err="1"/>
              <a:t>интернатные</a:t>
            </a:r>
            <a:r>
              <a:rPr lang="ru-RU" dirty="0"/>
              <a:t> учреждения для детей с особыми нуждами, перевод из этих учреждений в другие, вопросы прерывания пребывания несовершеннолетнего в специальной школе не предполагают применение судебного порядка. </a:t>
            </a:r>
            <a:r>
              <a:rPr lang="ru-RU" dirty="0" smtClean="0"/>
              <a:t>Действия </a:t>
            </a:r>
            <a:r>
              <a:rPr lang="ru-RU" dirty="0"/>
              <a:t>любого государственного органа могут быть обжалованы в суде (в соответствие со статьей 72 ГПК РФ, 2002), дополнительно к специфике определения статуса ребенка фрагментарность использования судебного порядка становится фактором риска произвола служб в отношении ребенка.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ПРИНЯТИЕ  РЕШЕНИЯ СЛУЖБАМИ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Механизмы  </a:t>
            </a:r>
            <a:r>
              <a:rPr lang="ru-RU" dirty="0"/>
              <a:t>защиты прав детей в ситуации конфликта мнения специалистов, ошибочных решений, принятых службами – когда ребенок не может представить свою  точку зрения и обратиться за помощью в независимую инстанцию. Статья 6 российского Закона ФЗ №120 утверждает </a:t>
            </a:r>
            <a:r>
              <a:rPr lang="ru-RU" dirty="0">
                <a:solidFill>
                  <a:srgbClr val="FF0000"/>
                </a:solidFill>
              </a:rPr>
              <a:t>пять возможных вариантов принятия решения об осуществлении профилактической работы</a:t>
            </a:r>
            <a:r>
              <a:rPr lang="ru-RU" dirty="0"/>
              <a:t>: по инициативе самого подростка или его законных представителей; приговор суда; постановление комиссии по делам </a:t>
            </a:r>
            <a:r>
              <a:rPr lang="ru-RU" dirty="0" smtClean="0"/>
              <a:t>несовершеннолетних и защите прав; </a:t>
            </a:r>
            <a:r>
              <a:rPr lang="ru-RU" dirty="0"/>
              <a:t>в соответствие с пунктами закона; по решению руководителя одного из органов, включенных в систему профилактики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Таким  образом</a:t>
            </a:r>
            <a:r>
              <a:rPr lang="ru-RU" dirty="0" smtClean="0">
                <a:solidFill>
                  <a:srgbClr val="FF0000"/>
                </a:solidFill>
              </a:rPr>
              <a:t>, принятие </a:t>
            </a:r>
            <a:r>
              <a:rPr lang="ru-RU" dirty="0">
                <a:solidFill>
                  <a:srgbClr val="FF0000"/>
                </a:solidFill>
              </a:rPr>
              <a:t>единоличного решения – и механизмов контроля за принятием таких решений явно не достаточно.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dirty="0"/>
              <a:t>Президент РФ поручил Правительству </a:t>
            </a:r>
            <a:r>
              <a:rPr lang="ru-RU" dirty="0">
                <a:solidFill>
                  <a:srgbClr val="C00000"/>
                </a:solidFill>
              </a:rPr>
              <a:t>«совместно с регионами создать такой механизм, который  позволит сократить число детей, находящихся в </a:t>
            </a:r>
            <a:r>
              <a:rPr lang="ru-RU" dirty="0" err="1">
                <a:solidFill>
                  <a:srgbClr val="C00000"/>
                </a:solidFill>
              </a:rPr>
              <a:t>интернатных</a:t>
            </a:r>
            <a:r>
              <a:rPr lang="ru-RU" dirty="0">
                <a:solidFill>
                  <a:srgbClr val="C00000"/>
                </a:solidFill>
              </a:rPr>
              <a:t> учреждениях»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/>
              <a:t>Государственный  заказ – устройство  детей  в семью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/>
              <a:t>Выполнение  заказа  предполагает два  пути: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Возвращение  ребенка в кровную семью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Устройство ребенка  на воспитание  в  замещающую семью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ОСНОВНЫЕ ЗАДАЧИ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Критерии постановки на учет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Законодательство  РФ ориентировано </a:t>
            </a:r>
            <a:r>
              <a:rPr lang="ru-RU" dirty="0"/>
              <a:t>на описание ситуаций </a:t>
            </a:r>
            <a:r>
              <a:rPr lang="ru-RU" dirty="0" smtClean="0"/>
              <a:t>требующих </a:t>
            </a:r>
            <a:r>
              <a:rPr lang="ru-RU" dirty="0"/>
              <a:t>вмешательства, если ребенок по тем или иным причинам оказывается ограничен в получении поддержки семьи и доступе к семейному воспитанию. Так, ФЗ № 120 описывает ситуацию ребенка как рискованную, если </a:t>
            </a:r>
            <a:r>
              <a:rPr lang="ru-RU" dirty="0" smtClean="0"/>
              <a:t>родители </a:t>
            </a:r>
            <a:r>
              <a:rPr lang="ru-RU" dirty="0"/>
              <a:t>не исполняют своих обязательств в силу тех или иных обстоятельств: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лицо, которое вследствие безнадзорности или беспризорности находится в обстановке, представляющей опасность для его жизни или здоровья либо не отвечающей требованиям к его воспитанию или содержанию, либо совершает правонарушение или антиобщественные действия (ст.1).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сильные и слабые стороны</a:t>
            </a:r>
            <a:endParaRPr lang="ru-RU" dirty="0"/>
          </a:p>
        </p:txBody>
      </p:sp>
      <p:sp>
        <p:nvSpPr>
          <p:cNvPr id="1105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mtClean="0"/>
              <a:t>конструирование методик, направленных на планирование и мониторинг вмешательства, включая и процедуру постановки на учет.</a:t>
            </a:r>
          </a:p>
          <a:p>
            <a:r>
              <a:rPr lang="ru-RU" sz="1800" smtClean="0"/>
              <a:t> многие потенциальные группы риска остаются вне зоны внимания – например, учащиеся специальных школ, родители которых сохраняют свои права. Такой подход минимизирует возможность рассмотрения работы с семьей как потенциальной стратегии решения проблемы.</a:t>
            </a:r>
          </a:p>
          <a:p>
            <a:r>
              <a:rPr lang="ru-RU" sz="1800" smtClean="0"/>
              <a:t> по преимуществу описание ситуации сосредоточено на потребностях ребенка, а не на более комплексной характеристике качества жизни ребенка и его окружения. Такой подход исключает окружение ребенка, который помещен в организацию, из числа тех, кто также может нуждаться в поддержке. </a:t>
            </a:r>
            <a:r>
              <a:rPr lang="ru-RU" sz="1800" smtClean="0">
                <a:solidFill>
                  <a:srgbClr val="FF0000"/>
                </a:solidFill>
              </a:rPr>
              <a:t> Можно констатировать, что  преимущественно законодательство решает задачу своевременной индикации «острых» случаев, но в меньшей мере – оценки ситуации  требующей оптимизации.</a:t>
            </a:r>
          </a:p>
          <a:p>
            <a:r>
              <a:rPr lang="ru-RU" sz="1800" smtClean="0"/>
              <a:t>в ходе работы с острым случаем должно соблюдаться правило ориентации на оптимистическую гипотезу разрешения ситуации – а именно, реинтеграцию ребенка и семьи. </a:t>
            </a:r>
          </a:p>
          <a:p>
            <a:endParaRPr lang="ru-RU" sz="2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Позитивный 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руководствоваться подходом, который ориентирует на задачу и ресурс, а не ограничение и трудность. Позитивный подход к формулированию проблемы позволяет с самого начала ориентироваться на задачу планирования интервенции. Одним из способов реализации позитивного подхода становится оценка ситуации в терминах потребностей и качества жизни несовершеннолетнего. Классификация потребностей должна соотноситься с такими современными концептами, которые применяются международным законодательством в сфере прав ребенка, как качество жизни и права ребенка. Соответственно, в фокусе внимания потребности в образовании, поддержке выбора профессии, охране здоровья, жилья и т.д.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Практика, ориентированная </a:t>
            </a:r>
            <a:r>
              <a:rPr lang="ru-RU" sz="3200" dirty="0"/>
              <a:t>на разделение ответственности между семьей и службами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невозможность </a:t>
            </a:r>
            <a:r>
              <a:rPr lang="ru-RU" dirty="0"/>
              <a:t>справиться с задачей воспитания ребенка без кооперации как неформального института семьи, так и формальных институтов - служб.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Изучение </a:t>
            </a:r>
            <a:r>
              <a:rPr lang="ru-RU" dirty="0"/>
              <a:t>сложившихся российских практик документирования работы с несовершеннолетними и их окружением указывает на значительные изъяны относительно применения современных критериев и индикаторов оценки ситуации несовершеннолетнего и его окружения с точки зрения уважения автономии и частной жизни семьи и ребенка.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Обеспечение </a:t>
            </a:r>
            <a:r>
              <a:rPr lang="ru-RU" dirty="0"/>
              <a:t>данных прав на этапе сбора первичной информации и планирования работы содействует сохранению шансов на кооперацию служб и семьи.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Условия постановки на учет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ведущими принципами становится своевременное уведомление родителей и ребенка о том, что они оказались под более пристальным вниманием служб, чем раньше</a:t>
            </a:r>
            <a:r>
              <a:rPr lang="ru-RU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ввести </a:t>
            </a:r>
            <a:r>
              <a:rPr lang="ru-RU" sz="1800" dirty="0"/>
              <a:t>требование уведомлять родителей за срок не более трех дней о планируемой постановке на учет</a:t>
            </a:r>
            <a:r>
              <a:rPr lang="ru-RU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</a:t>
            </a:r>
            <a:r>
              <a:rPr lang="ru-RU" sz="1800" dirty="0"/>
              <a:t>ходе специального </a:t>
            </a:r>
            <a:r>
              <a:rPr lang="ru-RU" sz="1800" dirty="0" smtClean="0"/>
              <a:t>собеседования  </a:t>
            </a:r>
            <a:r>
              <a:rPr lang="ru-RU" sz="1800" dirty="0"/>
              <a:t>выяснить мнение родителей и ребенка, а также принять решение, следует или нет ставить семью и ребенка на учет. </a:t>
            </a: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важно </a:t>
            </a:r>
            <a:r>
              <a:rPr lang="ru-RU" sz="1800" dirty="0"/>
              <a:t>предпринять меры по защите семьи и предоставлению гарантий как конфиденциальности, так и </a:t>
            </a:r>
            <a:r>
              <a:rPr lang="ru-RU" sz="1800" dirty="0" smtClean="0"/>
              <a:t>уважения</a:t>
            </a:r>
            <a:r>
              <a:rPr lang="ru-RU" sz="1800" dirty="0"/>
              <a:t>. </a:t>
            </a: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постановка </a:t>
            </a:r>
            <a:r>
              <a:rPr lang="ru-RU" sz="1800" dirty="0"/>
              <a:t>на учет должна осуществляться при участии как родителей, так и ребенка, и разъяснении  того, какие меры могут применяться и по каким причинам. </a:t>
            </a:r>
            <a:endParaRPr lang="ru-RU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при </a:t>
            </a:r>
            <a:r>
              <a:rPr lang="ru-RU" sz="1800" dirty="0"/>
              <a:t>постановке семьи и ребенка на учет: в этом случае должны быть обеспечены гарантии участия во всех изменениях плана вмешательства, предоставления права требовать изменения </a:t>
            </a:r>
            <a:r>
              <a:rPr lang="ru-RU" sz="2000" dirty="0"/>
              <a:t>содержания вмешательства и постоянный доступ к документации.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ВЗАИМОДЕЙСТВИЕ  СЛУЖБ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действует несколько систем </a:t>
            </a:r>
            <a:r>
              <a:rPr lang="ru-RU" dirty="0" smtClean="0"/>
              <a:t>учета несовершеннолетних </a:t>
            </a:r>
            <a:r>
              <a:rPr lang="ru-RU" dirty="0"/>
              <a:t>в трудной жизненной ситуации</a:t>
            </a:r>
            <a:r>
              <a:rPr lang="ru-RU" dirty="0" smtClean="0"/>
              <a:t>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/>
              <a:t>внутришкольный</a:t>
            </a:r>
            <a:r>
              <a:rPr lang="ru-RU" dirty="0"/>
              <a:t> учет, учет органами внутренних дел, органами опеки и попечительства, а также </a:t>
            </a:r>
            <a:r>
              <a:rPr lang="ru-RU" dirty="0" smtClean="0"/>
              <a:t>КДН и ЗП</a:t>
            </a:r>
            <a:r>
              <a:rPr lang="ru-RU" dirty="0"/>
              <a:t>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Между </a:t>
            </a:r>
            <a:r>
              <a:rPr lang="ru-RU" dirty="0" err="1"/>
              <a:t>внутришкольным</a:t>
            </a:r>
            <a:r>
              <a:rPr lang="ru-RU" dirty="0"/>
              <a:t> учетом и учетом КДНЗП существует преемственность, </a:t>
            </a:r>
            <a:r>
              <a:rPr lang="ru-RU" dirty="0" smtClean="0"/>
              <a:t> </a:t>
            </a:r>
            <a:r>
              <a:rPr lang="ru-RU" dirty="0"/>
              <a:t>между всеми формами документирования работы с детьми и семьями группы риска обмен информацией не происходит на регулярной основе.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48038" y="-2559050"/>
            <a:ext cx="16198851" cy="1214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4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8313" y="3860800"/>
            <a:ext cx="8135937" cy="252095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7030A0"/>
                </a:solidFill>
              </a:rPr>
              <a:t>Шульга  Татьяна  Ивановна</a:t>
            </a:r>
          </a:p>
          <a:p>
            <a:pPr eaLnBrk="1" hangingPunct="1"/>
            <a:r>
              <a:rPr lang="ru-RU" altLang="ru-RU" b="1" smtClean="0">
                <a:solidFill>
                  <a:srgbClr val="7030A0"/>
                </a:solidFill>
              </a:rPr>
              <a:t>Доктор психол. наук, профессор кафедры социальной  психологии МГОУ</a:t>
            </a:r>
          </a:p>
          <a:p>
            <a:pPr eaLnBrk="1" hangingPunct="1"/>
            <a:r>
              <a:rPr lang="ru-RU" altLang="ru-RU" sz="2800" smtClean="0">
                <a:solidFill>
                  <a:srgbClr val="002060"/>
                </a:solidFill>
              </a:rPr>
              <a:t>ЭКСПЕРТ КОМИТЕТА ПО ДЕЛАМ СЕМЬИ И ЖЕНЩИН ГОСДУМЫ  РФ</a:t>
            </a:r>
            <a:endParaRPr lang="ru-RU" altLang="ru-RU" sz="2800" b="1" smtClean="0">
              <a:solidFill>
                <a:srgbClr val="7030A0"/>
              </a:solidFill>
            </a:endParaRPr>
          </a:p>
          <a:p>
            <a:pPr eaLnBrk="1" hangingPunct="1"/>
            <a:endParaRPr lang="ru-RU" altLang="ru-RU" b="1" smtClean="0">
              <a:solidFill>
                <a:srgbClr val="7030A0"/>
              </a:solidFill>
            </a:endParaRPr>
          </a:p>
        </p:txBody>
      </p:sp>
      <p:sp>
        <p:nvSpPr>
          <p:cNvPr id="115715" name="Подзаголовок 1"/>
          <p:cNvSpPr txBox="1">
            <a:spLocks/>
          </p:cNvSpPr>
          <p:nvPr/>
        </p:nvSpPr>
        <p:spPr bwMode="auto">
          <a:xfrm>
            <a:off x="668338" y="47625"/>
            <a:ext cx="8137525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80975" y="862013"/>
            <a:ext cx="10729913" cy="27701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 системы работы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(новые практики)</a:t>
            </a:r>
            <a:r>
              <a:rPr lang="ru-RU" sz="6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Заголовок 1"/>
          <p:cNvSpPr>
            <a:spLocks noGrp="1"/>
          </p:cNvSpPr>
          <p:nvPr>
            <p:ph type="title"/>
          </p:nvPr>
        </p:nvSpPr>
        <p:spPr>
          <a:xfrm flipV="1">
            <a:off x="468313" y="-747713"/>
            <a:ext cx="8207375" cy="5048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2113"/>
          </a:xfrm>
        </p:spPr>
        <p:txBody>
          <a:bodyPr/>
          <a:lstStyle/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Candara"/>
              </a:rPr>
              <a:t>В России реализация  принятых законов направлена на предотвращение жестокого обращения :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Candara"/>
              </a:rPr>
              <a:t>Система </a:t>
            </a:r>
            <a:r>
              <a:rPr lang="ru-RU" sz="2000" dirty="0" smtClean="0">
                <a:latin typeface="Candara"/>
              </a:rPr>
              <a:t>профилактики -раннее </a:t>
            </a:r>
            <a:r>
              <a:rPr lang="ru-RU" sz="2000" dirty="0">
                <a:latin typeface="Candara"/>
              </a:rPr>
              <a:t>вмешательство в </a:t>
            </a:r>
            <a:r>
              <a:rPr lang="ru-RU" sz="2000" dirty="0" smtClean="0">
                <a:latin typeface="Candara"/>
              </a:rPr>
              <a:t>семью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Candara"/>
              </a:rPr>
              <a:t>Школа  приемных  </a:t>
            </a:r>
            <a:r>
              <a:rPr lang="ru-RU" sz="2000" dirty="0" smtClean="0">
                <a:latin typeface="Candara"/>
              </a:rPr>
              <a:t>родителей ( все кандидаты  проходят обучение 80 часов)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</a:t>
            </a:r>
            <a:r>
              <a:rPr lang="ru-RU" sz="2000" dirty="0" smtClean="0">
                <a:latin typeface="Candara"/>
              </a:rPr>
              <a:t>замещающих </a:t>
            </a:r>
            <a:r>
              <a:rPr lang="ru-RU" sz="2000" dirty="0">
                <a:latin typeface="Candara"/>
              </a:rPr>
              <a:t>семей, воспитывающих детей-сирот, </a:t>
            </a:r>
            <a:r>
              <a:rPr lang="ru-RU" sz="2000" dirty="0" smtClean="0">
                <a:latin typeface="Candara"/>
              </a:rPr>
              <a:t> профессионалами, специалистами</a:t>
            </a:r>
            <a:endParaRPr lang="ru-RU" sz="2000" dirty="0">
              <a:latin typeface="Candara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Candara"/>
              </a:rPr>
              <a:t>Помощь и сопровождение кровных семей специалистами разных  социальных практик (межведомственное взаимодействие)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 err="1">
                <a:latin typeface="Candara"/>
              </a:rPr>
              <a:t>Постинтернатное</a:t>
            </a:r>
            <a:r>
              <a:rPr lang="ru-RU" sz="2000" dirty="0">
                <a:latin typeface="Candara"/>
              </a:rPr>
              <a:t>  сопровождение выпускников </a:t>
            </a:r>
            <a:r>
              <a:rPr lang="ru-RU" sz="2000" dirty="0" smtClean="0">
                <a:latin typeface="Candara"/>
              </a:rPr>
              <a:t>-сирот</a:t>
            </a:r>
            <a:endParaRPr lang="ru-RU" sz="2000" dirty="0">
              <a:latin typeface="Candara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Сопровождение воспитанников при возврате в кровную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семью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(волонтеры приемные родители для приемных родителей, Старшие братья- Старшие сестры, Клуб замещающих семей,  гостевая семья)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( для детей и подростков)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Клуб выпускников организаций для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Технология </a:t>
            </a:r>
            <a:r>
              <a:rPr lang="ru-RU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социального </a:t>
            </a:r>
            <a:r>
              <a:rPr lang="ru-RU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рекрутмента</a:t>
            </a:r>
            <a:r>
              <a:rPr lang="ru-RU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–социальная практика </a:t>
            </a:r>
            <a:r>
              <a:rPr lang="ru-RU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США – поиск семьи для  конкретного ребенка с целью его постоянного устройства в </a:t>
            </a:r>
            <a:r>
              <a:rPr lang="ru-RU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семью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Проведение </a:t>
            </a:r>
            <a:r>
              <a:rPr lang="ru-RU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психокоррекционных</a:t>
            </a:r>
            <a:r>
              <a:rPr lang="ru-RU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психотерапевтических занятий с  детьми  при разных видах насилия </a:t>
            </a:r>
            <a:r>
              <a:rPr lang="ru-RU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(Психологические центры и службы)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Times New Roman" pitchFamily="18" charset="0"/>
                <a:ea typeface="+mj-ea"/>
                <a:cs typeface="Times New Roman" pitchFamily="18" charset="0"/>
              </a:rPr>
              <a:t>Мобильная социальная служба для оказания экстренной помощи детям и семьям с детьми, находящимся в </a:t>
            </a:r>
            <a:r>
              <a:rPr lang="ru-RU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кризисе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latin typeface="Candara"/>
              </a:rPr>
              <a:t>Ассоциация приемных (замещающих) </a:t>
            </a:r>
            <a:r>
              <a:rPr lang="ru-RU" sz="2000" dirty="0" smtClean="0">
                <a:latin typeface="Candara"/>
              </a:rPr>
              <a:t>семей</a:t>
            </a:r>
            <a:endParaRPr lang="ru-RU" sz="2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000" dirty="0" smtClean="0">
              <a:solidFill>
                <a:srgbClr val="073E87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000" dirty="0" smtClean="0">
              <a:solidFill>
                <a:srgbClr val="073E87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000" dirty="0" smtClean="0">
              <a:solidFill>
                <a:srgbClr val="073E87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000" dirty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FFFF"/>
                </a:solidFill>
                <a:latin typeface="Candara" pitchFamily="34" charset="0"/>
              </a:rPr>
              <a:t>Новые  социальные практики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(волонтеры приемные родители для приемных родителей, Старшие </a:t>
            </a:r>
            <a:r>
              <a:rPr lang="ru-RU" sz="2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братья- </a:t>
            </a:r>
            <a: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Старшие сестры, Клуб замещающих семей,  гостевая </a:t>
            </a:r>
            <a:r>
              <a:rPr lang="ru-RU" sz="2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семья)</a:t>
            </a:r>
            <a:endParaRPr lang="ru-RU" sz="2000" dirty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сопровождения (помощь профессионалов в воспитании приемных детей, разрешении конфликтных ситуаций в семье)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доверия ( для детей и подростков)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Клуб выпускников организаций для </a:t>
            </a:r>
            <a:r>
              <a:rPr lang="ru-RU" sz="20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Candara"/>
                <a:ea typeface="+mj-ea"/>
                <a:cs typeface="+mj-cs"/>
              </a:rPr>
              <a:t>Школа  приемных  родителей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274320" indent="-27432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Адаптация и внедрение  технологии </a:t>
            </a:r>
            <a:r>
              <a:rPr lang="ru-RU" sz="2400" dirty="0" smtClean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социального </a:t>
            </a:r>
            <a:r>
              <a:rPr lang="ru-RU" sz="24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рекрутмента – из опыта лучших социальных практик США – поиск семьи для  конкретного ребенка с целью его постоянного устройства в семью</a:t>
            </a:r>
            <a:br>
              <a:rPr lang="ru-RU" sz="24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Специалист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(рекрутер) создает команду  по  поиску и подбору семьи для ребенка 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Команда  включает людей, с которыми ребенок общается или общался раньше (соцработники, школьные учителя, члены расширенной семьи, наставники и волонтеры, специалисты, работающие с ребенком (психологи, врачи и т.д.), друзья, и т.д. для поддержания постоянной связи по стимулированию работы по устройству ребенка в семью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Встречи проводятся ежемесячно и являются обязательными 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Система </a:t>
            </a:r>
            <a:r>
              <a:rPr lang="ru-RU" sz="2400" dirty="0" err="1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психокоррекционных</a:t>
            </a:r>
            <a:r>
              <a:rPr lang="ru-RU" sz="24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психотерапевтических занятий с  детьми  при разных видах насилия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Заголовок 1"/>
          <p:cNvSpPr>
            <a:spLocks noGrp="1"/>
          </p:cNvSpPr>
          <p:nvPr>
            <p:ph type="title"/>
          </p:nvPr>
        </p:nvSpPr>
        <p:spPr>
          <a:xfrm>
            <a:off x="107950" y="0"/>
            <a:ext cx="8496300" cy="1916113"/>
          </a:xfrm>
        </p:spPr>
        <p:txBody>
          <a:bodyPr/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ФЗ -№442от 28 декабря 2013 г «Об основах социального обслуживания граждан в Российской Федерации» вступил в действие  с января 2015 г</a:t>
            </a:r>
          </a:p>
        </p:txBody>
      </p:sp>
      <p:sp>
        <p:nvSpPr>
          <p:cNvPr id="82946" name="Объект 2"/>
          <p:cNvSpPr>
            <a:spLocks noGrp="1"/>
          </p:cNvSpPr>
          <p:nvPr>
            <p:ph idx="1"/>
          </p:nvPr>
        </p:nvSpPr>
        <p:spPr>
          <a:xfrm>
            <a:off x="179388" y="1916113"/>
            <a:ext cx="8785225" cy="4105275"/>
          </a:xfrm>
        </p:spPr>
        <p:txBody>
          <a:bodyPr/>
          <a:lstStyle/>
          <a:p>
            <a:pPr algn="just"/>
            <a:r>
              <a:rPr lang="ru-RU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Ст.22 «</a:t>
            </a:r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Содействие в предоставлении медицинской, психологической, педагогической, юридической, социальной помощи, не относящейся к социальным услугам (социальное сопровождение)»</a:t>
            </a:r>
          </a:p>
          <a:p>
            <a:pPr algn="just"/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Социальное сопровождение осуществляется путем привлечения организаций, предоставляющих такую помощь, на основе межведомственного взаимодействия в соответствии со ст. 28 настоящего Федерального закона. Мероприятия по социальному сопровождению отражаются а индивидуальной программе.</a:t>
            </a:r>
            <a:endParaRPr lang="ru-RU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42113"/>
          </a:xfrm>
        </p:spPr>
        <p:txBody>
          <a:bodyPr/>
          <a:lstStyle/>
          <a:p>
            <a:pPr marL="274320" indent="-27432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1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1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1400" dirty="0" smtClean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1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1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1400" dirty="0" smtClean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1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1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1400" dirty="0" smtClean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>Школа </a:t>
            </a:r>
            <a:r>
              <a:rPr lang="ru-RU" sz="4000" dirty="0">
                <a:solidFill>
                  <a:srgbClr val="FFFFFF"/>
                </a:solidFill>
                <a:latin typeface="Candara"/>
              </a:rPr>
              <a:t>приемных родителей</a:t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4000" dirty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4000" dirty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>Школа  приемных  родителей</a:t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2012 года лица, желающие принять на воспитание в свою семью ребенка, оставшегося без попечения родителей (усыновить/удочерить), взять под опеку (попечительство), создать приемную семью, должны пройти психолого-педагогическую и правовую подготовку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Такая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не требуется для близких родственников ребенка, а также лиц, которые являются или являлись усыновителями. 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подготовки кандидатов в усыновители и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замещаюшие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являются в том числе: 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граждан к приему на воспитание детей-сирот и детей, оставшихся без попечения родителей, выявление и формирование у граждан воспитательных компетенций, а также родительских навыков для содержания и воспитания ребенка, в том числе для охраны его прав и здоровья, создания безопасной среды, успешной социализации, образования и развития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кандидатам в определении своей готовности к приему на воспитание ребенка, оставшегося без попечения родителей, в выборе формы устройства ребенка на воспитание в семью, в осознании реальных проблем и трудностей, с которыми им предстоит встретиться в процессе воспитания приемного ребенка; 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кандидатов с основами законодательства в сфере защиты прав детей, оставшихся без попечения родителей, правами и обязанностями приемных родителей, существующими формами профессиональной помощи, поддержки и сопровождения приемных семей.</a:t>
            </a:r>
            <a:r>
              <a:rPr lang="ru-RU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4000" dirty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4000" dirty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r>
              <a:rPr lang="ru-RU" sz="4000" dirty="0" smtClean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Candara"/>
              </a:rPr>
            </a:br>
            <a:r>
              <a:rPr lang="ru-RU" sz="4000" dirty="0">
                <a:solidFill>
                  <a:srgbClr val="FFFFFF"/>
                </a:solidFill>
                <a:latin typeface="Candara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Candara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6467475"/>
          </a:xfrm>
        </p:spPr>
        <p:txBody>
          <a:bodyPr/>
          <a:lstStyle/>
          <a:p>
            <a:pPr marL="274320" indent="-27432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Объем подготовки составляет от 40 до 80 часов в зависимости от решения региона. Регион также определяет самостоятельно содержание подготовки в соответствии с примерной программой, разработанной Министерством образования и науки РФ. 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 опеки и попечительства также должен обеспечить психологическое обследование граждан с их согласия для оценки их психологической готовности к приему несовершеннолетнего гражданина в семью. 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Как правило, такую подготовку осуществляют образовательные, медицинские, социальные организации, организации для детей-сирот и детей, оставшихся без попечения родителей, являющиеся уполномоченными организациями. 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Семьи, принявшие ребенка в семью, могут обратиться в центр или  службу сопровождения замещающих семей для получения профессиональной консультативной, юридической, психологической, педагогической, медицинской, социальной помощи. Услуги по сопровождению оказываются бесплатно. 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2013 году деятельность по подготовке кандидатов осуществляла 871 организация, по сопровождению замещающих семей – 1348 организаций.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Органы опеки и попечительства осуществляют контроль за развитием ребенка и соблюдением его прав в семье </a:t>
            </a:r>
            <a:endParaRPr lang="ru-RU" sz="2000" dirty="0">
              <a:solidFill>
                <a:srgbClr val="073E87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7475"/>
          </a:xfrm>
        </p:spPr>
        <p:txBody>
          <a:bodyPr/>
          <a:lstStyle/>
          <a:p>
            <a:pPr marL="274320" indent="-27432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2014 году общее число замещающих семей – 420 000, в которых воспитывается 514 000 детей, оставшихся без попечения родителей.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Ежегодно более 82 % детей-сирот, выявляемых в течение года, передаются на воспитание в семьи.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Если права ребенка в новой семье нарушаются или обнаружены факты жестокого обращения, то производится отобрание ребенка из такой семьи и передача его в другую семью или возврат в организации для детей-сирот.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Возвраты из замещающих семей составили: в 2012 году 6144 детей, в 2013 году на 6,5 % меньше – 5746 детей. </a:t>
            </a:r>
            <a:r>
              <a:rPr lang="ru-RU" sz="28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73E87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274320" indent="-27432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После поступления сигнала о неблагополучии ребенка, жестокого обращения с ним, органы опеки и попечительства совместно выезжают в семью и составляют акт обследования условий жизни и воспитания несовершеннолетнего. Обследование должно быть проведено в течение 3 дней со дня поступления в орган опеки и попечительства (в организацию) устных и письменных обращений юридических и физических лиц, содержащих сведений о детях, оставшихся без попечения родителей.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Сигнал о неблагополучии ребенка в семье, признаках жестокого обращения или насилия может поступить от сотрудников образовательных, медицинских, социальных и других организаций, родственников, соседей, посторонних граждан. Сам ребенок также может обратиться за помощью. В 2013 году поступило 143 383 сообщений, из них 969 от детей. </a:t>
            </a:r>
            <a:endParaRPr lang="ru-RU" sz="2400" dirty="0">
              <a:solidFill>
                <a:srgbClr val="073E87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274320" indent="-27432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Сетевое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взаимодействие организаций для детей-сирот и детей, оставшихся без попечения родителей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– технология объединения ресурсов нескольких организаций на уровне субъекта РФ для решения проблем, связанных с развитием семейного устройства детей-сирот и, в первую очередь, воспитанников организаций. На базе одной организации создается Ресурсный центр, который занимается аккумуляций инновационного опыта, разрабатывает новые технологии работы и программы обучения; проводит мониторинги и анализирует результаты и др. Организация, входящая в сеть, получает услуги по обучению персонала, информацию о новом региональном и федеральном законодательстве, новых услугах, информацию о кандидатах в замещающие родители для нахождения новой семьи для воспитанников, участвует в совместных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мероприятиях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>
              <a:solidFill>
                <a:srgbClr val="073E87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Заголовок 1"/>
          <p:cNvSpPr>
            <a:spLocks noGrp="1"/>
          </p:cNvSpPr>
          <p:nvPr>
            <p:ph type="title"/>
          </p:nvPr>
        </p:nvSpPr>
        <p:spPr>
          <a:xfrm>
            <a:off x="446088" y="76200"/>
            <a:ext cx="82296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24930" name="Прямоугольник 2"/>
          <p:cNvSpPr>
            <a:spLocks noChangeArrowheads="1"/>
          </p:cNvSpPr>
          <p:nvPr/>
        </p:nvSpPr>
        <p:spPr bwMode="auto">
          <a:xfrm>
            <a:off x="395288" y="1557338"/>
            <a:ext cx="82804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algn="just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ru-RU" sz="2400" b="1">
                <a:solidFill>
                  <a:srgbClr val="000000"/>
                </a:solidFill>
                <a:latin typeface="Candara" pitchFamily="34" charset="0"/>
              </a:rPr>
              <a:t>Ассоциация приемных (замещающих) родителей </a:t>
            </a:r>
            <a:r>
              <a:rPr lang="ru-RU" sz="2400">
                <a:solidFill>
                  <a:srgbClr val="000000"/>
                </a:solidFill>
                <a:latin typeface="Candara" pitchFamily="34" charset="0"/>
              </a:rPr>
              <a:t>– добровольное объединение замещающих родителей на региональном, муниципальном уровне - Цель ассоциации – оказание взаимопомощи и взаимоподдержки приемным семьям; установление взаимоотношения с местными властями для решения вопросов поддержки замещающих семей; объединение усилий в продвижении регионального законодательства.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229600" cy="4527550"/>
          </a:xfrm>
        </p:spPr>
        <p:txBody>
          <a:bodyPr/>
          <a:lstStyle/>
          <a:p>
            <a:pPr marL="274320" indent="-27432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>Мобильная социальная служба для оказания экстренной помощи детям и семьям с детьми, находящимся в трудной жизненной ситуации. </a:t>
            </a:r>
            <a:r>
              <a:rPr lang="ru-RU" sz="2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</a:br>
            <a:r>
              <a:rPr lang="ru-RU" sz="2400" dirty="0">
                <a:solidFill>
                  <a:srgbClr val="000000"/>
                </a:solidFill>
                <a:latin typeface="Candara"/>
                <a:ea typeface="+mn-ea"/>
                <a:cs typeface="+mn-cs"/>
              </a:rPr>
              <a:t>Основной задачей данной практики является оказание неотложной помощи разового характера гражданам, попавшим в трудную жизненную ситуацию и остро нуждающимся в социальной поддержке </a:t>
            </a:r>
            <a:r>
              <a:rPr lang="ru-RU" sz="2400" dirty="0">
                <a:solidFill>
                  <a:srgbClr val="073E87"/>
                </a:solidFill>
                <a:latin typeface="Candara"/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073E87"/>
                </a:solidFill>
                <a:latin typeface="Candara"/>
                <a:ea typeface="+mn-ea"/>
                <a:cs typeface="+mn-cs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/>
              <a:t>ОЦЕНКА ЭФФЕКТИВНОСТИ ДЕЯТЕЛЬНОСТИ ВЕДОМСТВ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Уменьшение  количества детей, переданных на воспитание  в учреждения для детей-сирот и детей, оставшихся без попечения  родителей от общего количества выявленных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Число детей, возвращенных в кровные семьи от общего числа детей, оставшихся без попечения  родителей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Количество реабилитированных семей с числом детей, возвращенных в них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Введение  стандартов качества  услуг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Закрытие  или перепрофилирование учреждений  для  детей-сирот и детей, оставшихся без попечения  родителей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Увеличение числа детей, переданных на семейные формы  устройства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3"/>
          <p:cNvSpPr>
            <a:spLocks noGrp="1" noChangeArrowheads="1"/>
          </p:cNvSpPr>
          <p:nvPr>
            <p:ph idx="1"/>
          </p:nvPr>
        </p:nvSpPr>
        <p:spPr>
          <a:xfrm>
            <a:off x="871538" y="1412875"/>
            <a:ext cx="7408862" cy="4713288"/>
          </a:xfrm>
        </p:spPr>
        <p:txBody>
          <a:bodyPr/>
          <a:lstStyle/>
          <a:p>
            <a:pPr eaLnBrk="1" hangingPunct="1"/>
            <a:r>
              <a:rPr lang="ru-RU" smtClean="0"/>
              <a:t>1. Технологии работы с неблагополучной семьей;</a:t>
            </a:r>
          </a:p>
          <a:p>
            <a:pPr eaLnBrk="1" hangingPunct="1"/>
            <a:r>
              <a:rPr lang="ru-RU" smtClean="0"/>
              <a:t>2. Технология  раннего вмешательства в семью;</a:t>
            </a:r>
          </a:p>
          <a:p>
            <a:pPr eaLnBrk="1" hangingPunct="1"/>
            <a:r>
              <a:rPr lang="ru-RU" smtClean="0"/>
              <a:t>3.Технология  работы  со случаем;</a:t>
            </a:r>
          </a:p>
          <a:p>
            <a:pPr eaLnBrk="1" hangingPunct="1"/>
            <a:r>
              <a:rPr lang="ru-RU" smtClean="0"/>
              <a:t>4.Технология  командообразования в работе специалистов;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89038"/>
          </a:xfrm>
        </p:spPr>
        <p:txBody>
          <a:bodyPr/>
          <a:lstStyle/>
          <a:p>
            <a:pPr eaLnBrk="1" hangingPunct="1"/>
            <a:r>
              <a:rPr lang="ru-RU" smtClean="0"/>
              <a:t>              </a:t>
            </a:r>
            <a:r>
              <a:rPr lang="ru-RU" smtClean="0">
                <a:solidFill>
                  <a:srgbClr val="FF0000"/>
                </a:solidFill>
              </a:rPr>
              <a:t>ТЕХНОЛОГИИ</a:t>
            </a:r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3"/>
          <p:cNvSpPr>
            <a:spLocks noGrp="1" noChangeArrowheads="1"/>
          </p:cNvSpPr>
          <p:nvPr>
            <p:ph idx="1"/>
          </p:nvPr>
        </p:nvSpPr>
        <p:spPr>
          <a:xfrm>
            <a:off x="871538" y="1916113"/>
            <a:ext cx="7408862" cy="4210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5.Технология  пошаговой  работы междисциплинарной команды с семьей;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6. Технология реинтеграции ( возврата) детей в кровную семью;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7.Реабилитация семьи по методу работы с сетью  социальных контактов;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8.Технология сопровождения  замещающих семей;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</a:t>
            </a:r>
            <a:r>
              <a:rPr lang="ru-RU" smtClean="0">
                <a:solidFill>
                  <a:srgbClr val="FF0000"/>
                </a:solidFill>
              </a:rPr>
              <a:t>продолжение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47013" cy="900113"/>
          </a:xfrm>
        </p:spPr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Социально-психологическое  сопровождение</a:t>
            </a:r>
          </a:p>
        </p:txBody>
      </p:sp>
      <p:sp>
        <p:nvSpPr>
          <p:cNvPr id="83970" name="Объект 2"/>
          <p:cNvSpPr>
            <a:spLocks noGrp="1"/>
          </p:cNvSpPr>
          <p:nvPr>
            <p:ph idx="1"/>
          </p:nvPr>
        </p:nvSpPr>
        <p:spPr>
          <a:xfrm>
            <a:off x="179388" y="1125538"/>
            <a:ext cx="8713787" cy="5256212"/>
          </a:xfrm>
        </p:spPr>
        <p:txBody>
          <a:bodyPr/>
          <a:lstStyle/>
          <a:p>
            <a:pPr algn="just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Комплекс мероприятий (организационных, диагностических, образовательных, развивающих) осуществляемый междисциплинарной командой специалистов, объединенных единой реабилитационной целью - оказание помощи родителям, в преодолении трудной жизненной ситуации, в результате которой были нарушены права и законные интересы ребенка.</a:t>
            </a:r>
          </a:p>
          <a:p>
            <a:pPr algn="just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Основная деятельность - оказание реабилитационной помощи в решении актуальных психологических, бытовых, медицинских, социальных и других проблем семьи.</a:t>
            </a:r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3"/>
          <p:cNvSpPr>
            <a:spLocks noGrp="1" noChangeArrowheads="1"/>
          </p:cNvSpPr>
          <p:nvPr>
            <p:ph idx="1"/>
          </p:nvPr>
        </p:nvSpPr>
        <p:spPr>
          <a:xfrm>
            <a:off x="871538" y="1773238"/>
            <a:ext cx="7408862" cy="4352925"/>
          </a:xfrm>
        </p:spPr>
        <p:txBody>
          <a:bodyPr/>
          <a:lstStyle/>
          <a:p>
            <a:pPr eaLnBrk="1" hangingPunct="1"/>
            <a:r>
              <a:rPr lang="ru-RU" sz="2800" smtClean="0"/>
              <a:t>9. Технология работы  по методу  интенсивной  сетевой  терапии;</a:t>
            </a:r>
          </a:p>
          <a:p>
            <a:pPr eaLnBrk="1" hangingPunct="1"/>
            <a:r>
              <a:rPr lang="ru-RU" sz="2800" smtClean="0"/>
              <a:t>10. Технология оказания  помощи семье в  кризисной  ситуации;</a:t>
            </a:r>
          </a:p>
          <a:p>
            <a:pPr eaLnBrk="1" hangingPunct="1"/>
            <a:r>
              <a:rPr lang="ru-RU" sz="2800" smtClean="0"/>
              <a:t>11. Технология клубной  работы с семьями, оказавшимися  в  трудной  жизненной  ситуации.</a:t>
            </a:r>
          </a:p>
          <a:p>
            <a:pPr eaLnBrk="1" hangingPunct="1"/>
            <a:r>
              <a:rPr lang="ru-RU" sz="2800" smtClean="0"/>
              <a:t>12. Клубы  общения семей, восстановившихся в  родительских правах.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</a:t>
            </a:r>
            <a:r>
              <a:rPr lang="ru-RU" smtClean="0">
                <a:solidFill>
                  <a:srgbClr val="FF0000"/>
                </a:solidFill>
              </a:rPr>
              <a:t> продолжение</a:t>
            </a:r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3"/>
          <p:cNvSpPr>
            <a:spLocks noGrp="1" noChangeArrowheads="1"/>
          </p:cNvSpPr>
          <p:nvPr>
            <p:ph idx="1"/>
          </p:nvPr>
        </p:nvSpPr>
        <p:spPr>
          <a:xfrm>
            <a:off x="871538" y="1700213"/>
            <a:ext cx="7408862" cy="4425950"/>
          </a:xfrm>
        </p:spPr>
        <p:txBody>
          <a:bodyPr/>
          <a:lstStyle/>
          <a:p>
            <a:pPr eaLnBrk="1" hangingPunct="1"/>
            <a:r>
              <a:rPr lang="ru-RU" smtClean="0"/>
              <a:t>13. Клубы  молодых матерей и одиноких родителей, имеющих детей.</a:t>
            </a:r>
          </a:p>
          <a:p>
            <a:pPr eaLnBrk="1" hangingPunct="1"/>
            <a:r>
              <a:rPr lang="ru-RU" smtClean="0"/>
              <a:t>14. Технология семейных клубов.</a:t>
            </a:r>
          </a:p>
          <a:p>
            <a:pPr eaLnBrk="1" hangingPunct="1"/>
            <a:r>
              <a:rPr lang="ru-RU" smtClean="0"/>
              <a:t>15. Родительские  лектории.</a:t>
            </a:r>
          </a:p>
          <a:p>
            <a:pPr eaLnBrk="1" hangingPunct="1"/>
            <a:r>
              <a:rPr lang="ru-RU" smtClean="0"/>
              <a:t>16. Технологии оказания  помощи детям в Центрах дневного пребывания( социальные гостиные, и т.д.)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</a:t>
            </a:r>
            <a:r>
              <a:rPr lang="ru-RU" smtClean="0">
                <a:solidFill>
                  <a:srgbClr val="FF0000"/>
                </a:solidFill>
              </a:rPr>
              <a:t>продолжение</a:t>
            </a:r>
          </a:p>
        </p:txBody>
      </p:sp>
    </p:spTree>
  </p:cSld>
  <p:clrMapOvr>
    <a:masterClrMapping/>
  </p:clrMapOvr>
  <p:transition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Объект 2"/>
          <p:cNvSpPr>
            <a:spLocks noGrp="1"/>
          </p:cNvSpPr>
          <p:nvPr>
            <p:ph idx="1"/>
          </p:nvPr>
        </p:nvSpPr>
        <p:spPr>
          <a:xfrm>
            <a:off x="871538" y="1557338"/>
            <a:ext cx="7408862" cy="4568825"/>
          </a:xfrm>
        </p:spPr>
        <p:txBody>
          <a:bodyPr/>
          <a:lstStyle/>
          <a:p>
            <a:pPr eaLnBrk="1" hangingPunct="1"/>
            <a:r>
              <a:rPr lang="ru-RU" sz="2800" smtClean="0"/>
              <a:t>17. Волонтерские объединения  родителей.</a:t>
            </a:r>
          </a:p>
          <a:p>
            <a:pPr eaLnBrk="1" hangingPunct="1"/>
            <a:r>
              <a:rPr lang="ru-RU" sz="2800" smtClean="0"/>
              <a:t>18. Добровольческая  деятельность  молодежных организаций.</a:t>
            </a:r>
          </a:p>
          <a:p>
            <a:pPr eaLnBrk="1" hangingPunct="1"/>
            <a:r>
              <a:rPr lang="ru-RU" sz="2800" smtClean="0"/>
              <a:t>19.Технология  кураторства  выпускников интернатных учреждений.</a:t>
            </a:r>
          </a:p>
          <a:p>
            <a:pPr eaLnBrk="1" hangingPunct="1"/>
            <a:r>
              <a:rPr lang="ru-RU" sz="2800" smtClean="0"/>
              <a:t>20.Технология работы  с молодыми мамами.</a:t>
            </a:r>
          </a:p>
          <a:p>
            <a:pPr eaLnBrk="1" hangingPunct="1"/>
            <a:r>
              <a:rPr lang="ru-RU" sz="2800" smtClean="0"/>
              <a:t>21. Технология  работы  с  отказницами.</a:t>
            </a:r>
          </a:p>
          <a:p>
            <a:pPr eaLnBrk="1" hangingPunct="1"/>
            <a:endParaRPr lang="ru-RU" sz="2800" smtClean="0"/>
          </a:p>
        </p:txBody>
      </p:sp>
      <p:sp>
        <p:nvSpPr>
          <p:cNvPr id="132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продолжение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331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>
    <p:zo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AutoShape 62"/>
          <p:cNvSpPr>
            <a:spLocks noChangeArrowheads="1"/>
          </p:cNvSpPr>
          <p:nvPr/>
        </p:nvSpPr>
        <p:spPr bwMode="auto">
          <a:xfrm flipV="1">
            <a:off x="-4763" y="6573838"/>
            <a:ext cx="9148763" cy="285750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DDDDDD"/>
              </a:gs>
              <a:gs pos="100000">
                <a:srgbClr val="6633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3850" y="1485900"/>
            <a:ext cx="2016125" cy="433388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Организации и учреждения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социальной защиты населения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850" y="1989138"/>
            <a:ext cx="2016125" cy="4318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Комиссии по делам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несовершеннолетних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и защите их прав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492500" y="2133600"/>
            <a:ext cx="1512888" cy="2590800"/>
          </a:xfrm>
          <a:prstGeom prst="rect">
            <a:avLst/>
          </a:prstGeom>
          <a:gradFill rotWithShape="1">
            <a:gsLst>
              <a:gs pos="0">
                <a:srgbClr val="939393"/>
              </a:gs>
              <a:gs pos="50000">
                <a:srgbClr val="E8E8E8">
                  <a:alpha val="58000"/>
                </a:srgbClr>
              </a:gs>
              <a:gs pos="100000">
                <a:srgbClr val="939393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Автономное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учреждение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социального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обслуживания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населения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Тюменской области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«Социально-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Реабилитационный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Центр для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несовершеннолетних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3399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села Омутинское»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23850" y="2493963"/>
            <a:ext cx="2016125" cy="4318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Организации и учреждения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молодежной политики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23850" y="2997200"/>
            <a:ext cx="2016125" cy="4318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Учреждения и организации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органов здравоохранения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23850" y="3502025"/>
            <a:ext cx="2016125" cy="360363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Учреждения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службы занятости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5508625" y="2060575"/>
            <a:ext cx="1439863" cy="3744913"/>
          </a:xfrm>
          <a:prstGeom prst="can">
            <a:avLst>
              <a:gd name="adj" fmla="val 42903"/>
            </a:avLst>
          </a:prstGeom>
          <a:gradFill rotWithShape="1">
            <a:gsLst>
              <a:gs pos="0">
                <a:schemeClr val="hlink"/>
              </a:gs>
              <a:gs pos="5000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>
              <a:solidFill>
                <a:srgbClr val="008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>
              <a:solidFill>
                <a:srgbClr val="008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8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Районные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8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общественные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8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организации</a:t>
            </a:r>
            <a:endParaRPr lang="ru-RU" sz="1400" b="1">
              <a:solidFill>
                <a:srgbClr val="008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>
              <a:solidFill>
                <a:srgbClr val="00800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 rot="16200000">
            <a:off x="504031" y="3248819"/>
            <a:ext cx="4535488" cy="4318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Территориальные органы системы профилактики безнадзорности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и правонарушений несовершеннолетних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4932363" y="3068638"/>
            <a:ext cx="719137" cy="576262"/>
          </a:xfrm>
          <a:prstGeom prst="leftRightArrow">
            <a:avLst>
              <a:gd name="adj1" fmla="val 50000"/>
              <a:gd name="adj2" fmla="val 24959"/>
            </a:avLst>
          </a:prstGeom>
          <a:gradFill rotWithShape="1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28575" algn="ctr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23850" y="3933825"/>
            <a:ext cx="2016125" cy="360363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>
              <a:solidFill>
                <a:srgbClr val="80000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Учреждения и организации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органов образования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>
              <a:solidFill>
                <a:srgbClr val="80000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2916238" y="3068638"/>
            <a:ext cx="719137" cy="576262"/>
          </a:xfrm>
          <a:prstGeom prst="leftRightArrow">
            <a:avLst>
              <a:gd name="adj1" fmla="val 50000"/>
              <a:gd name="adj2" fmla="val 24959"/>
            </a:avLst>
          </a:prstGeom>
          <a:gradFill rotWithShape="1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28575" algn="ctr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34159" name="Line 14"/>
          <p:cNvSpPr>
            <a:spLocks noChangeShapeType="1"/>
          </p:cNvSpPr>
          <p:nvPr/>
        </p:nvSpPr>
        <p:spPr bwMode="auto">
          <a:xfrm>
            <a:off x="5591175" y="4533900"/>
            <a:ext cx="12700" cy="1866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4160" name="Line 15"/>
          <p:cNvSpPr>
            <a:spLocks noChangeShapeType="1"/>
          </p:cNvSpPr>
          <p:nvPr/>
        </p:nvSpPr>
        <p:spPr bwMode="auto">
          <a:xfrm flipH="1">
            <a:off x="3857625" y="4813300"/>
            <a:ext cx="11113" cy="2044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4161" name="Line 16"/>
          <p:cNvSpPr>
            <a:spLocks noChangeShapeType="1"/>
          </p:cNvSpPr>
          <p:nvPr/>
        </p:nvSpPr>
        <p:spPr bwMode="auto">
          <a:xfrm flipH="1">
            <a:off x="3892550" y="4813300"/>
            <a:ext cx="11113" cy="2044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23850" y="4378325"/>
            <a:ext cx="2016125" cy="503238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Территориальные органы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уголовно-исполнительной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инспекции</a:t>
            </a:r>
          </a:p>
        </p:txBody>
      </p:sp>
      <p:sp>
        <p:nvSpPr>
          <p:cNvPr id="134163" name="AutoShape 18"/>
          <p:cNvSpPr>
            <a:spLocks noChangeArrowheads="1"/>
          </p:cNvSpPr>
          <p:nvPr/>
        </p:nvSpPr>
        <p:spPr bwMode="auto">
          <a:xfrm>
            <a:off x="2339975" y="1700213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64" name="AutoShape 19"/>
          <p:cNvSpPr>
            <a:spLocks noChangeArrowheads="1"/>
          </p:cNvSpPr>
          <p:nvPr/>
        </p:nvSpPr>
        <p:spPr bwMode="auto">
          <a:xfrm>
            <a:off x="2339975" y="2276475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65" name="AutoShape 20"/>
          <p:cNvSpPr>
            <a:spLocks noChangeArrowheads="1"/>
          </p:cNvSpPr>
          <p:nvPr/>
        </p:nvSpPr>
        <p:spPr bwMode="auto">
          <a:xfrm>
            <a:off x="2339975" y="2781300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66" name="AutoShape 21"/>
          <p:cNvSpPr>
            <a:spLocks noChangeArrowheads="1"/>
          </p:cNvSpPr>
          <p:nvPr/>
        </p:nvSpPr>
        <p:spPr bwMode="auto">
          <a:xfrm>
            <a:off x="2339975" y="3213100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67" name="AutoShape 22"/>
          <p:cNvSpPr>
            <a:spLocks noChangeArrowheads="1"/>
          </p:cNvSpPr>
          <p:nvPr/>
        </p:nvSpPr>
        <p:spPr bwMode="auto">
          <a:xfrm>
            <a:off x="2339975" y="3716338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68" name="AutoShape 23"/>
          <p:cNvSpPr>
            <a:spLocks noChangeArrowheads="1"/>
          </p:cNvSpPr>
          <p:nvPr/>
        </p:nvSpPr>
        <p:spPr bwMode="auto">
          <a:xfrm>
            <a:off x="2339975" y="4149725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69" name="AutoShape 24"/>
          <p:cNvSpPr>
            <a:spLocks noChangeArrowheads="1"/>
          </p:cNvSpPr>
          <p:nvPr/>
        </p:nvSpPr>
        <p:spPr bwMode="auto">
          <a:xfrm>
            <a:off x="2339975" y="4645025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4170" name="AutoShape 25"/>
          <p:cNvSpPr>
            <a:spLocks noChangeArrowheads="1"/>
          </p:cNvSpPr>
          <p:nvPr/>
        </p:nvSpPr>
        <p:spPr bwMode="auto">
          <a:xfrm>
            <a:off x="2339975" y="5445125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2321" name="AutoShape 33"/>
          <p:cNvSpPr>
            <a:spLocks noChangeArrowheads="1"/>
          </p:cNvSpPr>
          <p:nvPr/>
        </p:nvSpPr>
        <p:spPr bwMode="auto">
          <a:xfrm>
            <a:off x="6804025" y="3068638"/>
            <a:ext cx="647700" cy="577850"/>
          </a:xfrm>
          <a:prstGeom prst="leftRightArrow">
            <a:avLst>
              <a:gd name="adj1" fmla="val 50000"/>
              <a:gd name="adj2" fmla="val 22418"/>
            </a:avLst>
          </a:prstGeom>
          <a:gradFill rotWithShape="1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28575" algn="ctr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>
              <a:latin typeface="+mn-lt"/>
              <a:cs typeface="+mn-cs"/>
            </a:endParaRPr>
          </a:p>
        </p:txBody>
      </p:sp>
      <p:sp>
        <p:nvSpPr>
          <p:cNvPr id="134172" name="Text Box 35"/>
          <p:cNvSpPr txBox="1">
            <a:spLocks noChangeArrowheads="1"/>
          </p:cNvSpPr>
          <p:nvPr/>
        </p:nvSpPr>
        <p:spPr bwMode="auto">
          <a:xfrm>
            <a:off x="4211638" y="6237288"/>
            <a:ext cx="232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339725" y="6021388"/>
            <a:ext cx="1985963" cy="68262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>
              <a:solidFill>
                <a:srgbClr val="80000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Территориальные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участковые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уполномоченные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милиции общественной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безопасности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>
              <a:solidFill>
                <a:srgbClr val="80000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323850" y="5445125"/>
            <a:ext cx="2016125" cy="4318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Подразделения по делам 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несовершеннолетних 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7451725" y="3284538"/>
            <a:ext cx="1511300" cy="1439862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rgbClr val="800000"/>
                </a:solidFill>
                <a:latin typeface="+mn-lt"/>
                <a:cs typeface="+mn-cs"/>
              </a:rPr>
              <a:t>Тьюторская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rgbClr val="800000"/>
                </a:solidFill>
                <a:latin typeface="+mn-lt"/>
                <a:cs typeface="+mn-cs"/>
              </a:rPr>
              <a:t>Служба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rgbClr val="800000"/>
                </a:solidFill>
                <a:latin typeface="+mn-lt"/>
                <a:cs typeface="+mn-cs"/>
              </a:rPr>
              <a:t>«Доброе начало»</a:t>
            </a:r>
          </a:p>
        </p:txBody>
      </p:sp>
      <p:sp>
        <p:nvSpPr>
          <p:cNvPr id="134176" name="Text Box 39"/>
          <p:cNvSpPr txBox="1">
            <a:spLocks noChangeArrowheads="1"/>
          </p:cNvSpPr>
          <p:nvPr/>
        </p:nvSpPr>
        <p:spPr bwMode="auto">
          <a:xfrm rot="-5400000">
            <a:off x="-3381375" y="3381375"/>
            <a:ext cx="7129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solidFill>
                  <a:srgbClr val="800000"/>
                </a:solidFill>
                <a:latin typeface="Comic Sans MS" pitchFamily="66" charset="0"/>
              </a:rPr>
              <a:t>ТЕРРИТОРИАЛЬНЫЙ УРОВЕНЬ</a:t>
            </a:r>
          </a:p>
        </p:txBody>
      </p:sp>
      <p:sp>
        <p:nvSpPr>
          <p:cNvPr id="134177" name="AutoShape 41"/>
          <p:cNvSpPr>
            <a:spLocks noChangeArrowheads="1"/>
          </p:cNvSpPr>
          <p:nvPr/>
        </p:nvSpPr>
        <p:spPr bwMode="auto">
          <a:xfrm>
            <a:off x="2330450" y="5100638"/>
            <a:ext cx="215900" cy="73025"/>
          </a:xfrm>
          <a:prstGeom prst="leftRightArrow">
            <a:avLst>
              <a:gd name="adj1" fmla="val 50000"/>
              <a:gd name="adj2" fmla="val 59130"/>
            </a:avLst>
          </a:prstGeom>
          <a:solidFill>
            <a:srgbClr val="FFBB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323850" y="4941888"/>
            <a:ext cx="2016125" cy="430212"/>
          </a:xfrm>
          <a:prstGeom prst="rect">
            <a:avLst/>
          </a:prstGeom>
          <a:gradFill rotWithShape="1">
            <a:gsLst>
              <a:gs pos="0">
                <a:srgbClr val="F4B0CC"/>
              </a:gs>
              <a:gs pos="50000">
                <a:srgbClr val="DDDDDD"/>
              </a:gs>
              <a:gs pos="100000">
                <a:srgbClr val="F4B0CC"/>
              </a:gs>
            </a:gsLst>
            <a:lin ang="5400000" scaled="1"/>
          </a:gradFill>
          <a:ln w="15875" algn="ctr">
            <a:solidFill>
              <a:srgbClr val="990000"/>
            </a:solidFill>
            <a:miter lim="800000"/>
            <a:headEnd/>
            <a:tailEnd/>
          </a:ln>
          <a:effectLst>
            <a:outerShdw dist="107763" dir="18900000" algn="ctr" rotWithShape="0">
              <a:srgbClr val="800000">
                <a:alpha val="50000"/>
              </a:srgbClr>
            </a:outerShdw>
          </a:effectLst>
        </p:spPr>
        <p:txBody>
          <a:bodyPr anchor="ctr" anchorCtr="1"/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Территориальные органы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>
                <a:solidFill>
                  <a:srgbClr val="8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опеки, попечительства и охраны прав детства</a:t>
            </a:r>
          </a:p>
        </p:txBody>
      </p:sp>
      <p:sp>
        <p:nvSpPr>
          <p:cNvPr id="134179" name="AutoShape 47"/>
          <p:cNvSpPr>
            <a:spLocks noChangeArrowheads="1"/>
          </p:cNvSpPr>
          <p:nvPr/>
        </p:nvSpPr>
        <p:spPr bwMode="auto">
          <a:xfrm>
            <a:off x="1042988" y="5876925"/>
            <a:ext cx="169862" cy="144463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BBBB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mic Sans MS" pitchFamily="66" charset="0"/>
            </a:endParaRPr>
          </a:p>
        </p:txBody>
      </p:sp>
      <p:grpSp>
        <p:nvGrpSpPr>
          <p:cNvPr id="134180" name="Group 52"/>
          <p:cNvGrpSpPr>
            <a:grpSpLocks/>
          </p:cNvGrpSpPr>
          <p:nvPr/>
        </p:nvGrpSpPr>
        <p:grpSpPr bwMode="auto">
          <a:xfrm>
            <a:off x="-4763" y="38100"/>
            <a:ext cx="9153526" cy="596900"/>
            <a:chOff x="-3" y="24"/>
            <a:chExt cx="5766" cy="297"/>
          </a:xfrm>
        </p:grpSpPr>
        <p:sp>
          <p:nvSpPr>
            <p:cNvPr id="134182" name="AutoShape 53"/>
            <p:cNvSpPr>
              <a:spLocks noChangeArrowheads="1"/>
            </p:cNvSpPr>
            <p:nvPr/>
          </p:nvSpPr>
          <p:spPr bwMode="auto">
            <a:xfrm>
              <a:off x="0" y="77"/>
              <a:ext cx="5763" cy="68"/>
            </a:xfrm>
            <a:prstGeom prst="homePlate">
              <a:avLst>
                <a:gd name="adj" fmla="val 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663300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4183" name="AutoShape 54"/>
            <p:cNvSpPr>
              <a:spLocks noChangeArrowheads="1"/>
            </p:cNvSpPr>
            <p:nvPr/>
          </p:nvSpPr>
          <p:spPr bwMode="auto">
            <a:xfrm>
              <a:off x="0" y="168"/>
              <a:ext cx="5763" cy="153"/>
            </a:xfrm>
            <a:prstGeom prst="homePlate">
              <a:avLst>
                <a:gd name="adj" fmla="val 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134184" name="AutoShape 55"/>
            <p:cNvSpPr>
              <a:spLocks noChangeArrowheads="1"/>
            </p:cNvSpPr>
            <p:nvPr/>
          </p:nvSpPr>
          <p:spPr bwMode="auto">
            <a:xfrm>
              <a:off x="-3" y="24"/>
              <a:ext cx="5763" cy="27"/>
            </a:xfrm>
            <a:prstGeom prst="homePlate">
              <a:avLst>
                <a:gd name="adj" fmla="val 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663300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mic Sans MS" pitchFamily="66" charset="0"/>
              </a:endParaRPr>
            </a:p>
          </p:txBody>
        </p:sp>
      </p:grp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0" y="476250"/>
            <a:ext cx="9144000" cy="577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2700" dir="10800000" algn="ctr" rotWithShape="0">
              <a:schemeClr val="bg2"/>
            </a:outerShdw>
          </a:effectLst>
        </p:spPr>
        <p:txBody>
          <a:bodyPr lIns="82936" tIns="41468" rIns="82936" bIns="41468">
            <a:spAutoFit/>
          </a:bodyPr>
          <a:lstStyle/>
          <a:p>
            <a:pPr algn="ctr" defTabSz="72707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4. Построение взаимодействия  Центра с учреждениями системы профилактики.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844550" y="685800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Этапы</a:t>
            </a:r>
          </a:p>
        </p:txBody>
      </p:sp>
      <p:sp>
        <p:nvSpPr>
          <p:cNvPr id="136194" name="Rectangle 3"/>
          <p:cNvSpPr>
            <a:spLocks noChangeArrowheads="1"/>
          </p:cNvSpPr>
          <p:nvPr/>
        </p:nvSpPr>
        <p:spPr bwMode="auto">
          <a:xfrm>
            <a:off x="280988" y="1066800"/>
            <a:ext cx="2438400" cy="647700"/>
          </a:xfrm>
          <a:prstGeom prst="rect">
            <a:avLst/>
          </a:prstGeom>
          <a:solidFill>
            <a:srgbClr val="FFF6E5">
              <a:alpha val="29019"/>
            </a:srgbClr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6E5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200" b="1">
                <a:solidFill>
                  <a:srgbClr val="663300"/>
                </a:solidFill>
                <a:latin typeface="Comic Sans MS" pitchFamily="66" charset="0"/>
              </a:rPr>
              <a:t>Сбор и анализ </a:t>
            </a:r>
          </a:p>
          <a:p>
            <a:pPr algn="ctr"/>
            <a:r>
              <a:rPr lang="ru-RU" sz="1200" b="1">
                <a:solidFill>
                  <a:srgbClr val="663300"/>
                </a:solidFill>
                <a:latin typeface="Comic Sans MS" pitchFamily="66" charset="0"/>
              </a:rPr>
              <a:t>информации о семье</a:t>
            </a:r>
          </a:p>
        </p:txBody>
      </p:sp>
      <p:sp>
        <p:nvSpPr>
          <p:cNvPr id="136195" name="Rectangle 4"/>
          <p:cNvSpPr>
            <a:spLocks noChangeArrowheads="1"/>
          </p:cNvSpPr>
          <p:nvPr/>
        </p:nvSpPr>
        <p:spPr bwMode="auto">
          <a:xfrm>
            <a:off x="280988" y="2057400"/>
            <a:ext cx="2438400" cy="762000"/>
          </a:xfrm>
          <a:prstGeom prst="rect">
            <a:avLst/>
          </a:prstGeom>
          <a:solidFill>
            <a:srgbClr val="FFF6E5">
              <a:alpha val="29019"/>
            </a:srgbClr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6E5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200" b="1">
                <a:solidFill>
                  <a:srgbClr val="663300"/>
                </a:solidFill>
                <a:latin typeface="Comic Sans MS" pitchFamily="66" charset="0"/>
              </a:rPr>
              <a:t>Выход в семью.</a:t>
            </a:r>
          </a:p>
          <a:p>
            <a:pPr algn="ctr"/>
            <a:r>
              <a:rPr lang="ru-RU" sz="1200" b="1">
                <a:solidFill>
                  <a:srgbClr val="663300"/>
                </a:solidFill>
                <a:latin typeface="Comic Sans MS" pitchFamily="66" charset="0"/>
              </a:rPr>
              <a:t>Знакомство с семьей</a:t>
            </a:r>
          </a:p>
        </p:txBody>
      </p:sp>
      <p:sp>
        <p:nvSpPr>
          <p:cNvPr id="136196" name="Rectangle 5"/>
          <p:cNvSpPr>
            <a:spLocks noChangeArrowheads="1"/>
          </p:cNvSpPr>
          <p:nvPr/>
        </p:nvSpPr>
        <p:spPr bwMode="auto">
          <a:xfrm>
            <a:off x="280988" y="3124200"/>
            <a:ext cx="2438400" cy="1058863"/>
          </a:xfrm>
          <a:prstGeom prst="rect">
            <a:avLst/>
          </a:prstGeom>
          <a:solidFill>
            <a:srgbClr val="FFF6E5">
              <a:alpha val="29019"/>
            </a:srgbClr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6E5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Диагностики семьи</a:t>
            </a:r>
          </a:p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 (социальная,  психолого-</a:t>
            </a:r>
          </a:p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педагогическая, медицинская) </a:t>
            </a:r>
          </a:p>
        </p:txBody>
      </p:sp>
      <p:sp>
        <p:nvSpPr>
          <p:cNvPr id="136197" name="Rectangle 6"/>
          <p:cNvSpPr>
            <a:spLocks noChangeArrowheads="1"/>
          </p:cNvSpPr>
          <p:nvPr/>
        </p:nvSpPr>
        <p:spPr bwMode="auto">
          <a:xfrm>
            <a:off x="280988" y="4419600"/>
            <a:ext cx="2438400" cy="1089025"/>
          </a:xfrm>
          <a:prstGeom prst="rect">
            <a:avLst/>
          </a:prstGeom>
          <a:solidFill>
            <a:srgbClr val="FFF6E5">
              <a:alpha val="29019"/>
            </a:srgbClr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6E5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Разработка и реализация </a:t>
            </a:r>
          </a:p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комплексной индивидуальной </a:t>
            </a:r>
          </a:p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 программы </a:t>
            </a:r>
          </a:p>
          <a:p>
            <a:pPr algn="ctr"/>
            <a:r>
              <a:rPr lang="ru-RU" sz="1100" b="1">
                <a:solidFill>
                  <a:srgbClr val="663300"/>
                </a:solidFill>
                <a:latin typeface="Comic Sans MS" pitchFamily="66" charset="0"/>
              </a:rPr>
              <a:t>реабилитации  семьи</a:t>
            </a:r>
          </a:p>
        </p:txBody>
      </p:sp>
      <p:sp>
        <p:nvSpPr>
          <p:cNvPr id="136198" name="Rectangle 7"/>
          <p:cNvSpPr>
            <a:spLocks noChangeArrowheads="1"/>
          </p:cNvSpPr>
          <p:nvPr/>
        </p:nvSpPr>
        <p:spPr bwMode="auto">
          <a:xfrm>
            <a:off x="280988" y="5791200"/>
            <a:ext cx="2438400" cy="768350"/>
          </a:xfrm>
          <a:prstGeom prst="rect">
            <a:avLst/>
          </a:prstGeom>
          <a:solidFill>
            <a:srgbClr val="FFF6E5">
              <a:alpha val="29019"/>
            </a:srgbClr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6E5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200" b="1">
                <a:solidFill>
                  <a:srgbClr val="663300"/>
                </a:solidFill>
                <a:latin typeface="Comic Sans MS" pitchFamily="66" charset="0"/>
              </a:rPr>
              <a:t>Осуществление </a:t>
            </a:r>
          </a:p>
          <a:p>
            <a:pPr algn="ctr"/>
            <a:r>
              <a:rPr lang="ru-RU" sz="1200" b="1">
                <a:solidFill>
                  <a:srgbClr val="663300"/>
                </a:solidFill>
                <a:latin typeface="Comic Sans MS" pitchFamily="66" charset="0"/>
              </a:rPr>
              <a:t>социального  патронажа </a:t>
            </a:r>
          </a:p>
        </p:txBody>
      </p:sp>
      <p:sp>
        <p:nvSpPr>
          <p:cNvPr id="140296" name="AutoShape 8"/>
          <p:cNvSpPr>
            <a:spLocks noChangeArrowheads="1"/>
          </p:cNvSpPr>
          <p:nvPr/>
        </p:nvSpPr>
        <p:spPr bwMode="auto">
          <a:xfrm>
            <a:off x="2813050" y="2286000"/>
            <a:ext cx="3810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297" name="AutoShape 9"/>
          <p:cNvSpPr>
            <a:spLocks noChangeArrowheads="1"/>
          </p:cNvSpPr>
          <p:nvPr/>
        </p:nvSpPr>
        <p:spPr bwMode="auto">
          <a:xfrm>
            <a:off x="2813050" y="3429000"/>
            <a:ext cx="3810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>
            <a:off x="2813050" y="4648200"/>
            <a:ext cx="3810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299" name="AutoShape 11"/>
          <p:cNvSpPr>
            <a:spLocks noChangeArrowheads="1"/>
          </p:cNvSpPr>
          <p:nvPr/>
        </p:nvSpPr>
        <p:spPr bwMode="auto">
          <a:xfrm>
            <a:off x="2813050" y="6096000"/>
            <a:ext cx="3810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300" name="AutoShape 12"/>
          <p:cNvSpPr>
            <a:spLocks noChangeArrowheads="1"/>
          </p:cNvSpPr>
          <p:nvPr/>
        </p:nvSpPr>
        <p:spPr bwMode="auto">
          <a:xfrm>
            <a:off x="2813050" y="1295400"/>
            <a:ext cx="3810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atin typeface="Times New Roman" pitchFamily="18" charset="0"/>
            </a:endParaRPr>
          </a:p>
        </p:txBody>
      </p:sp>
      <p:sp>
        <p:nvSpPr>
          <p:cNvPr id="140301" name="Text Box 13"/>
          <p:cNvSpPr txBox="1">
            <a:spLocks noChangeArrowheads="1"/>
          </p:cNvSpPr>
          <p:nvPr/>
        </p:nvSpPr>
        <p:spPr bwMode="auto">
          <a:xfrm>
            <a:off x="3657600" y="685800"/>
            <a:ext cx="1898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Методы работы</a:t>
            </a:r>
            <a:r>
              <a:rPr lang="ru-RU" sz="14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136205" name="Rectangle 14"/>
          <p:cNvSpPr>
            <a:spLocks noChangeArrowheads="1"/>
          </p:cNvSpPr>
          <p:nvPr/>
        </p:nvSpPr>
        <p:spPr bwMode="auto">
          <a:xfrm>
            <a:off x="3376613" y="990600"/>
            <a:ext cx="2320925" cy="762000"/>
          </a:xfrm>
          <a:prstGeom prst="rect">
            <a:avLst/>
          </a:prstGeom>
          <a:solidFill>
            <a:srgbClr val="FFCC66">
              <a:alpha val="56862"/>
            </a:srgbClr>
          </a:solidFill>
          <a:ln w="9525">
            <a:miter lim="800000"/>
            <a:headEnd/>
            <a:tailEnd/>
          </a:ln>
          <a:scene3d>
            <a:camera prst="legacyPerspectiveLeft">
              <a:rot lat="21299997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sz="800" b="1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ru-RU" sz="800" b="1">
                <a:latin typeface="Comic Sans MS" pitchFamily="66" charset="0"/>
              </a:rPr>
              <a:t> </a:t>
            </a:r>
            <a:r>
              <a:rPr lang="ru-RU" sz="700" b="1">
                <a:latin typeface="Comic Sans MS" pitchFamily="66" charset="0"/>
              </a:rPr>
              <a:t>наблюдение;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официальный запрос;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беседа;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опрос ближайшего окружения семьи;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анализ собранных документов</a:t>
            </a:r>
          </a:p>
        </p:txBody>
      </p:sp>
      <p:sp>
        <p:nvSpPr>
          <p:cNvPr id="136206" name="Rectangle 15"/>
          <p:cNvSpPr>
            <a:spLocks noChangeArrowheads="1"/>
          </p:cNvSpPr>
          <p:nvPr/>
        </p:nvSpPr>
        <p:spPr bwMode="auto">
          <a:xfrm>
            <a:off x="3376613" y="1905000"/>
            <a:ext cx="2320925" cy="1371600"/>
          </a:xfrm>
          <a:prstGeom prst="rect">
            <a:avLst/>
          </a:prstGeom>
          <a:solidFill>
            <a:srgbClr val="FFCC66">
              <a:alpha val="56862"/>
            </a:srgbClr>
          </a:solidFill>
          <a:ln w="9525">
            <a:miter lim="800000"/>
            <a:headEnd/>
            <a:tailEnd/>
          </a:ln>
          <a:scene3d>
            <a:camera prst="legacyPerspectiveLeft">
              <a:rot lat="21299997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indent="85725">
              <a:lnSpc>
                <a:spcPct val="50000"/>
              </a:lnSpc>
              <a:spcBef>
                <a:spcPct val="50000"/>
              </a:spcBef>
            </a:pPr>
            <a:endParaRPr lang="ru-RU" sz="800" b="1">
              <a:latin typeface="Comic Sans MS" pitchFamily="66" charset="0"/>
            </a:endParaRPr>
          </a:p>
          <a:p>
            <a:pPr indent="85725">
              <a:lnSpc>
                <a:spcPct val="50000"/>
              </a:lnSpc>
              <a:spcBef>
                <a:spcPct val="50000"/>
              </a:spcBef>
            </a:pPr>
            <a:endParaRPr lang="ru-RU" sz="700" b="1">
              <a:latin typeface="Comic Sans MS" pitchFamily="66" charset="0"/>
            </a:endParaRP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700" b="1">
                <a:latin typeface="Comic Sans MS" pitchFamily="66" charset="0"/>
              </a:rPr>
              <a:t>знакомство с членами семьи;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800" b="1">
                <a:latin typeface="Comic Sans MS" pitchFamily="66" charset="0"/>
              </a:rPr>
              <a:t> </a:t>
            </a:r>
            <a:r>
              <a:rPr lang="ru-RU" sz="700" b="1">
                <a:latin typeface="Comic Sans MS" pitchFamily="66" charset="0"/>
              </a:rPr>
              <a:t>выявление проблем семьи  и ранжирование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</a:pPr>
            <a:r>
              <a:rPr lang="ru-RU" sz="700" b="1">
                <a:latin typeface="Comic Sans MS" pitchFamily="66" charset="0"/>
              </a:rPr>
              <a:t>их по значимости;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анализ детско-родительских отношений;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изучение ресурсов семьи,  выявление 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</a:pPr>
            <a:r>
              <a:rPr lang="ru-RU" sz="700" b="1">
                <a:latin typeface="Comic Sans MS" pitchFamily="66" charset="0"/>
              </a:rPr>
              <a:t>социально-значимых лиц  для семьи;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составление социального паспорта семьи;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изучение психологического  климата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</a:pPr>
            <a:r>
              <a:rPr lang="ru-RU" sz="700" b="1">
                <a:latin typeface="Comic Sans MS" pitchFamily="66" charset="0"/>
              </a:rPr>
              <a:t>семьи; 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700" b="1">
                <a:latin typeface="Comic Sans MS" pitchFamily="66" charset="0"/>
              </a:rPr>
              <a:t>внесение полученной информации в «Банк</a:t>
            </a:r>
          </a:p>
          <a:p>
            <a:pPr indent="85725">
              <a:lnSpc>
                <a:spcPct val="50000"/>
              </a:lnSpc>
              <a:spcBef>
                <a:spcPct val="50000"/>
              </a:spcBef>
            </a:pPr>
            <a:r>
              <a:rPr lang="ru-RU" sz="700" b="1">
                <a:latin typeface="Comic Sans MS" pitchFamily="66" charset="0"/>
              </a:rPr>
              <a:t>данных</a:t>
            </a:r>
            <a:r>
              <a:rPr lang="ru-RU" sz="800" b="1">
                <a:latin typeface="Comic Sans MS" pitchFamily="66" charset="0"/>
              </a:rPr>
              <a:t>»</a:t>
            </a:r>
          </a:p>
          <a:p>
            <a:pPr indent="85725">
              <a:lnSpc>
                <a:spcPct val="50000"/>
              </a:lnSpc>
              <a:buFontTx/>
              <a:buChar char="•"/>
            </a:pPr>
            <a:endParaRPr lang="ru-RU" sz="600" b="1">
              <a:latin typeface="Comic Sans MS" pitchFamily="66" charset="0"/>
            </a:endParaRPr>
          </a:p>
        </p:txBody>
      </p:sp>
      <p:sp>
        <p:nvSpPr>
          <p:cNvPr id="136207" name="Rectangle 16"/>
          <p:cNvSpPr>
            <a:spLocks noChangeArrowheads="1"/>
          </p:cNvSpPr>
          <p:nvPr/>
        </p:nvSpPr>
        <p:spPr bwMode="auto">
          <a:xfrm>
            <a:off x="3376613" y="3352800"/>
            <a:ext cx="2320925" cy="838200"/>
          </a:xfrm>
          <a:prstGeom prst="rect">
            <a:avLst/>
          </a:prstGeom>
          <a:solidFill>
            <a:srgbClr val="FFCC66">
              <a:alpha val="56862"/>
            </a:srgbClr>
          </a:solidFill>
          <a:ln w="9525">
            <a:miter lim="800000"/>
            <a:headEnd/>
            <a:tailEnd/>
          </a:ln>
          <a:scene3d>
            <a:camera prst="legacyPerspectiveLeft">
              <a:rot lat="21299997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ru-RU" sz="800" b="1">
                <a:latin typeface="Comic Sans MS" pitchFamily="66" charset="0"/>
              </a:rPr>
              <a:t> </a:t>
            </a:r>
            <a:r>
              <a:rPr lang="ru-RU" sz="700" b="1">
                <a:latin typeface="Comic Sans MS" pitchFamily="66" charset="0"/>
              </a:rPr>
              <a:t>анализ  информации  о семье; 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наблюдение;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анкетирование и тестирование;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интервью;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тематические беседы;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экспертный  анализ;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медицинское обследование  </a:t>
            </a:r>
          </a:p>
        </p:txBody>
      </p:sp>
      <p:sp>
        <p:nvSpPr>
          <p:cNvPr id="136208" name="Rectangle 17"/>
          <p:cNvSpPr>
            <a:spLocks noChangeArrowheads="1"/>
          </p:cNvSpPr>
          <p:nvPr/>
        </p:nvSpPr>
        <p:spPr bwMode="auto">
          <a:xfrm>
            <a:off x="3376613" y="4267200"/>
            <a:ext cx="2320925" cy="1600200"/>
          </a:xfrm>
          <a:prstGeom prst="rect">
            <a:avLst/>
          </a:prstGeom>
          <a:solidFill>
            <a:srgbClr val="FFCC66">
              <a:alpha val="56862"/>
            </a:srgbClr>
          </a:solidFill>
          <a:ln w="9525">
            <a:miter lim="800000"/>
            <a:headEnd/>
            <a:tailEnd/>
          </a:ln>
          <a:scene3d>
            <a:camera prst="legacyPerspectiveLeft">
              <a:rot lat="21299997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ru-RU" sz="800" b="1">
                <a:latin typeface="Comic Sans MS" pitchFamily="66" charset="0"/>
              </a:rPr>
              <a:t> </a:t>
            </a:r>
            <a:r>
              <a:rPr lang="ru-RU" sz="700" b="1">
                <a:latin typeface="Comic Sans MS" pitchFamily="66" charset="0"/>
              </a:rPr>
              <a:t>межведомственное взаимодействие</a:t>
            </a:r>
          </a:p>
          <a:p>
            <a:r>
              <a:rPr lang="ru-RU" sz="700" b="1">
                <a:latin typeface="Comic Sans MS" pitchFamily="66" charset="0"/>
              </a:rPr>
              <a:t>(составление общей программы реабилитации </a:t>
            </a:r>
          </a:p>
          <a:p>
            <a:r>
              <a:rPr lang="ru-RU" sz="700" b="1">
                <a:latin typeface="Comic Sans MS" pitchFamily="66" charset="0"/>
              </a:rPr>
              <a:t>семьи, проведение совместных мероприятий );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индивидуальные методы </a:t>
            </a:r>
          </a:p>
          <a:p>
            <a:r>
              <a:rPr lang="ru-RU" sz="700" b="1">
                <a:latin typeface="Comic Sans MS" pitchFamily="66" charset="0"/>
              </a:rPr>
              <a:t>(консультирование, коррекционные</a:t>
            </a:r>
          </a:p>
          <a:p>
            <a:r>
              <a:rPr lang="ru-RU" sz="700" b="1">
                <a:latin typeface="Comic Sans MS" pitchFamily="66" charset="0"/>
              </a:rPr>
              <a:t> упражнения, патронаж и др.);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групповые методы (тренинги, группы </a:t>
            </a:r>
          </a:p>
          <a:p>
            <a:r>
              <a:rPr lang="ru-RU" sz="700" b="1">
                <a:latin typeface="Comic Sans MS" pitchFamily="66" charset="0"/>
              </a:rPr>
              <a:t>взаимоподдержки, кружки по интересам и др.);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общинные методы (социальные акции, </a:t>
            </a:r>
          </a:p>
          <a:p>
            <a:r>
              <a:rPr lang="ru-RU" sz="700" b="1">
                <a:latin typeface="Comic Sans MS" pitchFamily="66" charset="0"/>
              </a:rPr>
              <a:t>массовые праздники, клубы  досуговой</a:t>
            </a:r>
          </a:p>
          <a:p>
            <a:r>
              <a:rPr lang="ru-RU" sz="700" b="1">
                <a:latin typeface="Comic Sans MS" pitchFamily="66" charset="0"/>
              </a:rPr>
              <a:t>деятельности, семейные встречи,  метод </a:t>
            </a:r>
          </a:p>
          <a:p>
            <a:r>
              <a:rPr lang="ru-RU" sz="700" b="1">
                <a:latin typeface="Comic Sans MS" pitchFamily="66" charset="0"/>
              </a:rPr>
              <a:t>игры и др.).</a:t>
            </a:r>
          </a:p>
        </p:txBody>
      </p:sp>
      <p:sp>
        <p:nvSpPr>
          <p:cNvPr id="136209" name="Rectangle 18"/>
          <p:cNvSpPr>
            <a:spLocks noChangeArrowheads="1"/>
          </p:cNvSpPr>
          <p:nvPr/>
        </p:nvSpPr>
        <p:spPr bwMode="auto">
          <a:xfrm>
            <a:off x="3446463" y="5943600"/>
            <a:ext cx="2251075" cy="685800"/>
          </a:xfrm>
          <a:prstGeom prst="rect">
            <a:avLst/>
          </a:prstGeom>
          <a:solidFill>
            <a:srgbClr val="FFCC66">
              <a:alpha val="56862"/>
            </a:srgbClr>
          </a:solidFill>
          <a:ln w="9525">
            <a:miter lim="800000"/>
            <a:headEnd/>
            <a:tailEnd/>
          </a:ln>
          <a:scene3d>
            <a:camera prst="legacyPerspectiveLeft">
              <a:rot lat="21299997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ru-RU" sz="800" b="1">
                <a:latin typeface="Comic Sans MS" pitchFamily="66" charset="0"/>
              </a:rPr>
              <a:t> </a:t>
            </a:r>
            <a:r>
              <a:rPr lang="ru-RU" sz="700" b="1">
                <a:latin typeface="Comic Sans MS" pitchFamily="66" charset="0"/>
              </a:rPr>
              <a:t>экстренный;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срочный;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обычный;</a:t>
            </a:r>
          </a:p>
          <a:p>
            <a:pPr>
              <a:buFontTx/>
              <a:buChar char="•"/>
            </a:pPr>
            <a:r>
              <a:rPr lang="ru-RU" sz="700" b="1">
                <a:latin typeface="Comic Sans MS" pitchFamily="66" charset="0"/>
              </a:rPr>
              <a:t> контрольный</a:t>
            </a:r>
            <a:r>
              <a:rPr lang="ru-RU" sz="800" b="1">
                <a:latin typeface="Comic Sans MS" pitchFamily="66" charset="0"/>
              </a:rPr>
              <a:t>.</a:t>
            </a:r>
          </a:p>
        </p:txBody>
      </p:sp>
      <p:sp>
        <p:nvSpPr>
          <p:cNvPr id="136210" name="AutoShape 19"/>
          <p:cNvSpPr>
            <a:spLocks noChangeArrowheads="1"/>
          </p:cNvSpPr>
          <p:nvPr/>
        </p:nvSpPr>
        <p:spPr bwMode="auto">
          <a:xfrm>
            <a:off x="7086600" y="1219200"/>
            <a:ext cx="2057400" cy="941388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50000">
                <a:srgbClr val="FFCC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/>
          <a:lstStyle/>
          <a:p>
            <a:endParaRPr lang="ru-RU" sz="1000">
              <a:latin typeface="Comic Sans MS" pitchFamily="66" charset="0"/>
            </a:endParaRPr>
          </a:p>
          <a:p>
            <a:r>
              <a:rPr lang="ru-RU" sz="1000">
                <a:latin typeface="Comic Sans MS" pitchFamily="66" charset="0"/>
              </a:rPr>
              <a:t>                 </a:t>
            </a:r>
            <a:r>
              <a:rPr lang="ru-RU" sz="1200" b="1">
                <a:solidFill>
                  <a:srgbClr val="CC0000"/>
                </a:solidFill>
                <a:latin typeface="Comic Sans MS" pitchFamily="66" charset="0"/>
              </a:rPr>
              <a:t>Экстренный</a:t>
            </a:r>
          </a:p>
          <a:p>
            <a:endParaRPr lang="ru-RU" sz="1000" b="1">
              <a:solidFill>
                <a:srgbClr val="CC0000"/>
              </a:solidFill>
              <a:latin typeface="Comic Sans MS" pitchFamily="66" charset="0"/>
            </a:endParaRPr>
          </a:p>
          <a:p>
            <a:pPr algn="ctr"/>
            <a:r>
              <a:rPr lang="ru-RU" sz="900" b="1">
                <a:latin typeface="Comic Sans MS" pitchFamily="66" charset="0"/>
              </a:rPr>
              <a:t>Осуществляется при поступлении сигналов о факте появления неблагополучия в семье</a:t>
            </a:r>
          </a:p>
          <a:p>
            <a:endParaRPr lang="ru-RU" sz="900" b="1">
              <a:latin typeface="Comic Sans MS" pitchFamily="66" charset="0"/>
            </a:endParaRPr>
          </a:p>
          <a:p>
            <a:endParaRPr lang="ru-RU" sz="900">
              <a:latin typeface="Comic Sans MS" pitchFamily="66" charset="0"/>
            </a:endParaRPr>
          </a:p>
        </p:txBody>
      </p:sp>
      <p:sp>
        <p:nvSpPr>
          <p:cNvPr id="136211" name="AutoShape 20"/>
          <p:cNvSpPr>
            <a:spLocks noChangeArrowheads="1"/>
          </p:cNvSpPr>
          <p:nvPr/>
        </p:nvSpPr>
        <p:spPr bwMode="auto">
          <a:xfrm>
            <a:off x="7086600" y="2362200"/>
            <a:ext cx="2057400" cy="1098550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50000">
                <a:srgbClr val="FFCC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/>
          <a:lstStyle/>
          <a:p>
            <a:pPr algn="ctr"/>
            <a:r>
              <a:rPr lang="ru-RU" sz="1000">
                <a:latin typeface="Comic Sans MS" pitchFamily="66" charset="0"/>
              </a:rPr>
              <a:t> </a:t>
            </a:r>
            <a:r>
              <a:rPr lang="ru-RU" sz="1200" b="1">
                <a:solidFill>
                  <a:srgbClr val="CC0000"/>
                </a:solidFill>
                <a:latin typeface="Comic Sans MS" pitchFamily="66" charset="0"/>
              </a:rPr>
              <a:t>Срочный</a:t>
            </a:r>
          </a:p>
          <a:p>
            <a:pPr algn="ctr"/>
            <a:endParaRPr lang="ru-RU" sz="1200" b="1">
              <a:solidFill>
                <a:srgbClr val="CC0000"/>
              </a:solidFill>
              <a:latin typeface="Comic Sans MS" pitchFamily="66" charset="0"/>
            </a:endParaRPr>
          </a:p>
          <a:p>
            <a:pPr algn="ctr"/>
            <a:r>
              <a:rPr lang="ru-RU" sz="900" b="1">
                <a:latin typeface="Comic Sans MS" pitchFamily="66" charset="0"/>
              </a:rPr>
              <a:t>Осуществляется по запросам семьи при возникновении проблем, разрешение которых требует оказания </a:t>
            </a:r>
          </a:p>
          <a:p>
            <a:pPr algn="ctr"/>
            <a:r>
              <a:rPr lang="ru-RU" sz="900" b="1">
                <a:latin typeface="Comic Sans MS" pitchFamily="66" charset="0"/>
              </a:rPr>
              <a:t>социальной помощи.</a:t>
            </a:r>
          </a:p>
          <a:p>
            <a:pPr algn="ctr"/>
            <a:endParaRPr lang="ru-RU" sz="1000" b="1">
              <a:latin typeface="Comic Sans MS" pitchFamily="66" charset="0"/>
            </a:endParaRPr>
          </a:p>
        </p:txBody>
      </p:sp>
      <p:sp>
        <p:nvSpPr>
          <p:cNvPr id="136212" name="AutoShape 21"/>
          <p:cNvSpPr>
            <a:spLocks noChangeArrowheads="1"/>
          </p:cNvSpPr>
          <p:nvPr/>
        </p:nvSpPr>
        <p:spPr bwMode="auto">
          <a:xfrm>
            <a:off x="7086600" y="3581400"/>
            <a:ext cx="2057400" cy="1447800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50000">
                <a:srgbClr val="FFCC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/>
          <a:lstStyle/>
          <a:p>
            <a:pPr algn="ctr"/>
            <a:r>
              <a:rPr lang="ru-RU" sz="1200" b="1">
                <a:solidFill>
                  <a:srgbClr val="CC0000"/>
                </a:solidFill>
                <a:latin typeface="Comic Sans MS" pitchFamily="66" charset="0"/>
              </a:rPr>
              <a:t>Обычный</a:t>
            </a:r>
          </a:p>
          <a:p>
            <a:pPr algn="ctr"/>
            <a:endParaRPr lang="ru-RU" sz="1200" b="1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ru-RU" sz="900" b="1">
                <a:latin typeface="Comic Sans MS" pitchFamily="66" charset="0"/>
              </a:rPr>
              <a:t>Осуществляется в период реабилитации, а также ежемесячно </a:t>
            </a:r>
          </a:p>
          <a:p>
            <a:pPr algn="ctr"/>
            <a:r>
              <a:rPr lang="ru-RU" sz="900" b="1">
                <a:latin typeface="Comic Sans MS" pitchFamily="66" charset="0"/>
              </a:rPr>
              <a:t>в первые три месяца </a:t>
            </a:r>
          </a:p>
          <a:p>
            <a:pPr algn="ctr"/>
            <a:r>
              <a:rPr lang="ru-RU" sz="900" b="1">
                <a:latin typeface="Comic Sans MS" pitchFamily="66" charset="0"/>
              </a:rPr>
              <a:t>после завершения процесса реабилитации; </a:t>
            </a:r>
          </a:p>
          <a:p>
            <a:pPr algn="ctr"/>
            <a:r>
              <a:rPr lang="ru-RU" sz="900" b="1">
                <a:latin typeface="Comic Sans MS" pitchFamily="66" charset="0"/>
              </a:rPr>
              <a:t>последующие 6 месяцев- </a:t>
            </a:r>
          </a:p>
          <a:p>
            <a:pPr algn="ctr"/>
            <a:r>
              <a:rPr lang="ru-RU" sz="900" b="1">
                <a:latin typeface="Comic Sans MS" pitchFamily="66" charset="0"/>
              </a:rPr>
              <a:t>1 раз в месяц.</a:t>
            </a:r>
          </a:p>
          <a:p>
            <a:pPr algn="ctr"/>
            <a:endParaRPr lang="ru-RU" sz="900" b="1">
              <a:latin typeface="Comic Sans MS" pitchFamily="66" charset="0"/>
            </a:endParaRPr>
          </a:p>
        </p:txBody>
      </p:sp>
      <p:sp>
        <p:nvSpPr>
          <p:cNvPr id="136213" name="AutoShape 22"/>
          <p:cNvSpPr>
            <a:spLocks noChangeArrowheads="1"/>
          </p:cNvSpPr>
          <p:nvPr/>
        </p:nvSpPr>
        <p:spPr bwMode="auto">
          <a:xfrm>
            <a:off x="7086600" y="5257800"/>
            <a:ext cx="2057400" cy="914400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50000">
                <a:srgbClr val="FFCC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/>
          <a:lstStyle/>
          <a:p>
            <a:pPr algn="ctr"/>
            <a:endParaRPr lang="ru-RU" sz="600" b="1">
              <a:solidFill>
                <a:srgbClr val="663300"/>
              </a:solidFill>
              <a:latin typeface="Comic Sans MS" pitchFamily="66" charset="0"/>
            </a:endParaRPr>
          </a:p>
          <a:p>
            <a:pPr algn="ctr"/>
            <a:r>
              <a:rPr lang="ru-RU" sz="1200" b="1">
                <a:solidFill>
                  <a:srgbClr val="CC0000"/>
                </a:solidFill>
                <a:latin typeface="Comic Sans MS" pitchFamily="66" charset="0"/>
              </a:rPr>
              <a:t>Контрольный</a:t>
            </a:r>
          </a:p>
          <a:p>
            <a:pPr algn="ctr"/>
            <a:endParaRPr lang="ru-RU" sz="700" b="1">
              <a:solidFill>
                <a:srgbClr val="CC0000"/>
              </a:solidFill>
              <a:latin typeface="Comic Sans MS" pitchFamily="66" charset="0"/>
            </a:endParaRPr>
          </a:p>
          <a:p>
            <a:pPr algn="ctr"/>
            <a:r>
              <a:rPr lang="ru-RU" sz="900" b="1">
                <a:latin typeface="Comic Sans MS" pitchFamily="66" charset="0"/>
              </a:rPr>
              <a:t>Осуществляется один раз в полгода, начиная со второго года</a:t>
            </a:r>
          </a:p>
          <a:p>
            <a:pPr algn="ctr"/>
            <a:r>
              <a:rPr lang="ru-RU" sz="900" b="1">
                <a:latin typeface="Comic Sans MS" pitchFamily="66" charset="0"/>
              </a:rPr>
              <a:t> после завершения реабилитационного процесса</a:t>
            </a:r>
            <a:r>
              <a:rPr lang="ru-RU" sz="900">
                <a:latin typeface="Comic Sans MS" pitchFamily="66" charset="0"/>
              </a:rPr>
              <a:t>.</a:t>
            </a:r>
          </a:p>
          <a:p>
            <a:endParaRPr lang="ru-RU" sz="900">
              <a:latin typeface="Comic Sans MS" pitchFamily="66" charset="0"/>
            </a:endParaRPr>
          </a:p>
          <a:p>
            <a:endParaRPr lang="ru-RU" sz="900">
              <a:latin typeface="Comic Sans MS" pitchFamily="66" charset="0"/>
            </a:endParaRPr>
          </a:p>
        </p:txBody>
      </p:sp>
      <p:sp>
        <p:nvSpPr>
          <p:cNvPr id="140311" name="AutoShape 23"/>
          <p:cNvSpPr>
            <a:spLocks noChangeArrowheads="1"/>
          </p:cNvSpPr>
          <p:nvPr/>
        </p:nvSpPr>
        <p:spPr bwMode="auto">
          <a:xfrm>
            <a:off x="6542088" y="54864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312" name="AutoShape 24"/>
          <p:cNvSpPr>
            <a:spLocks noChangeArrowheads="1"/>
          </p:cNvSpPr>
          <p:nvPr/>
        </p:nvSpPr>
        <p:spPr bwMode="auto">
          <a:xfrm>
            <a:off x="6542088" y="41148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313" name="AutoShape 25"/>
          <p:cNvSpPr>
            <a:spLocks noChangeArrowheads="1"/>
          </p:cNvSpPr>
          <p:nvPr/>
        </p:nvSpPr>
        <p:spPr bwMode="auto">
          <a:xfrm>
            <a:off x="6542088" y="28194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0314" name="AutoShape 26"/>
          <p:cNvSpPr>
            <a:spLocks noChangeArrowheads="1"/>
          </p:cNvSpPr>
          <p:nvPr/>
        </p:nvSpPr>
        <p:spPr bwMode="auto">
          <a:xfrm>
            <a:off x="6542088" y="1752600"/>
            <a:ext cx="381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36218" name="Text Box 27"/>
          <p:cNvSpPr txBox="1">
            <a:spLocks noChangeArrowheads="1"/>
          </p:cNvSpPr>
          <p:nvPr/>
        </p:nvSpPr>
        <p:spPr bwMode="auto">
          <a:xfrm rot="-5400000">
            <a:off x="3943350" y="3559175"/>
            <a:ext cx="434022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В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И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Д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Ы</a:t>
            </a:r>
          </a:p>
          <a:p>
            <a:endParaRPr lang="ru-RU" sz="1600" b="1" i="1">
              <a:solidFill>
                <a:srgbClr val="CC0000"/>
              </a:solidFill>
              <a:latin typeface="Comic Sans MS" pitchFamily="66" charset="0"/>
            </a:endParaRPr>
          </a:p>
          <a:p>
            <a:endParaRPr lang="ru-RU" sz="1600" b="1" i="1">
              <a:solidFill>
                <a:srgbClr val="CC0000"/>
              </a:solidFill>
              <a:latin typeface="Comic Sans MS" pitchFamily="66" charset="0"/>
            </a:endParaRPr>
          </a:p>
          <a:p>
            <a:endParaRPr lang="ru-RU" sz="1600" b="1" i="1">
              <a:solidFill>
                <a:srgbClr val="CC0000"/>
              </a:solidFill>
              <a:latin typeface="Comic Sans MS" pitchFamily="66" charset="0"/>
            </a:endParaRP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П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А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Т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Р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О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Н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А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Ж</a:t>
            </a:r>
          </a:p>
          <a:p>
            <a:r>
              <a:rPr lang="ru-RU" sz="1600" b="1" i="1">
                <a:solidFill>
                  <a:srgbClr val="CC0000"/>
                </a:solidFill>
                <a:latin typeface="Comic Sans MS" pitchFamily="66" charset="0"/>
              </a:rPr>
              <a:t>А</a:t>
            </a:r>
          </a:p>
          <a:p>
            <a:endParaRPr lang="ru-RU" sz="1600" b="1" i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36219" name="Line 29"/>
          <p:cNvSpPr>
            <a:spLocks noChangeShapeType="1"/>
          </p:cNvSpPr>
          <p:nvPr/>
        </p:nvSpPr>
        <p:spPr bwMode="auto">
          <a:xfrm>
            <a:off x="5697538" y="6172200"/>
            <a:ext cx="42227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0" name="Line 30"/>
          <p:cNvSpPr>
            <a:spLocks noChangeShapeType="1"/>
          </p:cNvSpPr>
          <p:nvPr/>
        </p:nvSpPr>
        <p:spPr bwMode="auto">
          <a:xfrm>
            <a:off x="5627688" y="6172200"/>
            <a:ext cx="4921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1" name="Line 31"/>
          <p:cNvSpPr>
            <a:spLocks noChangeShapeType="1"/>
          </p:cNvSpPr>
          <p:nvPr/>
        </p:nvSpPr>
        <p:spPr bwMode="auto">
          <a:xfrm>
            <a:off x="5697538" y="6248400"/>
            <a:ext cx="42227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2" name="Line 32"/>
          <p:cNvSpPr>
            <a:spLocks noChangeShapeType="1"/>
          </p:cNvSpPr>
          <p:nvPr/>
        </p:nvSpPr>
        <p:spPr bwMode="auto">
          <a:xfrm>
            <a:off x="5697538" y="6248400"/>
            <a:ext cx="42227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3" name="Line 33"/>
          <p:cNvSpPr>
            <a:spLocks noChangeShapeType="1"/>
          </p:cNvSpPr>
          <p:nvPr/>
        </p:nvSpPr>
        <p:spPr bwMode="auto">
          <a:xfrm>
            <a:off x="5627688" y="6248400"/>
            <a:ext cx="56197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4" name="Line 34"/>
          <p:cNvSpPr>
            <a:spLocks noChangeShapeType="1"/>
          </p:cNvSpPr>
          <p:nvPr/>
        </p:nvSpPr>
        <p:spPr bwMode="auto">
          <a:xfrm>
            <a:off x="5627688" y="6248400"/>
            <a:ext cx="492125" cy="76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5" name="Line 35"/>
          <p:cNvSpPr>
            <a:spLocks noChangeShapeType="1"/>
          </p:cNvSpPr>
          <p:nvPr/>
        </p:nvSpPr>
        <p:spPr bwMode="auto">
          <a:xfrm flipH="1" flipV="1">
            <a:off x="6119813" y="4876800"/>
            <a:ext cx="69850" cy="10668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6" name="Line 36"/>
          <p:cNvSpPr>
            <a:spLocks noChangeShapeType="1"/>
          </p:cNvSpPr>
          <p:nvPr/>
        </p:nvSpPr>
        <p:spPr bwMode="auto">
          <a:xfrm flipV="1">
            <a:off x="6330950" y="1371600"/>
            <a:ext cx="0" cy="5029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6227" name="Line 37"/>
          <p:cNvSpPr>
            <a:spLocks noChangeShapeType="1"/>
          </p:cNvSpPr>
          <p:nvPr/>
        </p:nvSpPr>
        <p:spPr bwMode="auto">
          <a:xfrm>
            <a:off x="5838825" y="6400800"/>
            <a:ext cx="49212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0326" name="Rectangle 38"/>
          <p:cNvSpPr>
            <a:spLocks noChangeArrowheads="1"/>
          </p:cNvSpPr>
          <p:nvPr/>
        </p:nvSpPr>
        <p:spPr bwMode="auto">
          <a:xfrm>
            <a:off x="684213" y="188913"/>
            <a:ext cx="7772400" cy="33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2700" dir="10800000" algn="ctr" rotWithShape="0">
              <a:schemeClr val="bg2"/>
            </a:outerShdw>
          </a:effectLst>
        </p:spPr>
        <p:txBody>
          <a:bodyPr lIns="82936" tIns="41468" rIns="82936" bIns="41468">
            <a:spAutoFit/>
          </a:bodyPr>
          <a:lstStyle/>
          <a:p>
            <a:pPr algn="ctr" defTabSz="72707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5. Профилактическая и реабилитационная работа с семьей.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91512" cy="3600450"/>
          </a:xfrm>
        </p:spPr>
        <p:txBody>
          <a:bodyPr/>
          <a:lstStyle/>
          <a:p>
            <a:pPr eaLnBrk="1" hangingPunct="1"/>
            <a:r>
              <a:rPr lang="ru-RU" b="1" i="1" smtClean="0"/>
              <a:t>Формы и методы работы с неблагополучными семьями</a:t>
            </a:r>
            <a:endParaRPr lang="en-US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313" name="Organization Chart 16"/>
          <p:cNvGrpSpPr>
            <a:grpSpLocks/>
          </p:cNvGrpSpPr>
          <p:nvPr/>
        </p:nvGrpSpPr>
        <p:grpSpPr bwMode="auto">
          <a:xfrm>
            <a:off x="457200" y="836613"/>
            <a:ext cx="8229600" cy="5289550"/>
            <a:chOff x="272" y="999"/>
            <a:chExt cx="3888" cy="719"/>
          </a:xfrm>
        </p:grpSpPr>
        <p:cxnSp>
          <p:nvCxnSpPr>
            <p:cNvPr id="141314" name="_s7172"/>
            <p:cNvCxnSpPr>
              <a:cxnSpLocks noChangeShapeType="1"/>
              <a:stCxn id="141322" idx="0"/>
              <a:endCxn id="141318" idx="2"/>
            </p:cNvCxnSpPr>
            <p:nvPr/>
          </p:nvCxnSpPr>
          <p:spPr bwMode="auto">
            <a:xfrm rot="5400000" flipH="1">
              <a:off x="2900" y="603"/>
              <a:ext cx="143" cy="1512"/>
            </a:xfrm>
            <a:prstGeom prst="bentConnector3">
              <a:avLst>
                <a:gd name="adj1" fmla="val 108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1315" name="_s7173"/>
            <p:cNvCxnSpPr>
              <a:cxnSpLocks noChangeShapeType="1"/>
              <a:stCxn id="141321" idx="0"/>
              <a:endCxn id="141318" idx="2"/>
            </p:cNvCxnSpPr>
            <p:nvPr/>
          </p:nvCxnSpPr>
          <p:spPr bwMode="auto">
            <a:xfrm rot="5400000" flipH="1">
              <a:off x="2396" y="1107"/>
              <a:ext cx="143" cy="504"/>
            </a:xfrm>
            <a:prstGeom prst="bentConnector3">
              <a:avLst>
                <a:gd name="adj1" fmla="val 108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1316" name="_s7174"/>
            <p:cNvCxnSpPr>
              <a:cxnSpLocks noChangeShapeType="1"/>
              <a:stCxn id="141320" idx="0"/>
              <a:endCxn id="141318" idx="2"/>
            </p:cNvCxnSpPr>
            <p:nvPr/>
          </p:nvCxnSpPr>
          <p:spPr bwMode="auto">
            <a:xfrm rot="-5400000">
              <a:off x="1892" y="1107"/>
              <a:ext cx="143" cy="504"/>
            </a:xfrm>
            <a:prstGeom prst="bentConnector3">
              <a:avLst>
                <a:gd name="adj1" fmla="val 108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1317" name="_s7175"/>
            <p:cNvCxnSpPr>
              <a:cxnSpLocks noChangeShapeType="1"/>
              <a:stCxn id="141319" idx="0"/>
              <a:endCxn id="141318" idx="2"/>
            </p:cNvCxnSpPr>
            <p:nvPr/>
          </p:nvCxnSpPr>
          <p:spPr bwMode="auto">
            <a:xfrm rot="-5400000">
              <a:off x="1388" y="603"/>
              <a:ext cx="143" cy="1512"/>
            </a:xfrm>
            <a:prstGeom prst="bentConnector3">
              <a:avLst>
                <a:gd name="adj1" fmla="val 108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41318" name="_s7176"/>
            <p:cNvSpPr>
              <a:spLocks noChangeArrowheads="1"/>
            </p:cNvSpPr>
            <p:nvPr/>
          </p:nvSpPr>
          <p:spPr bwMode="auto">
            <a:xfrm>
              <a:off x="1784" y="99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b="1" i="1"/>
                <a:t>Формы работы</a:t>
              </a:r>
            </a:p>
            <a:p>
              <a:pPr algn="ctr"/>
              <a:r>
                <a:rPr lang="ru-RU" b="1" i="1"/>
                <a:t> с НБС</a:t>
              </a:r>
            </a:p>
            <a:p>
              <a:pPr algn="ctr"/>
              <a:r>
                <a:rPr lang="ru-RU" sz="900" b="1" i="1"/>
                <a:t> </a:t>
              </a:r>
              <a:endParaRPr lang="en-US" sz="900" b="1" i="1"/>
            </a:p>
          </p:txBody>
        </p:sp>
        <p:sp>
          <p:nvSpPr>
            <p:cNvPr id="141319" name="_s7177"/>
            <p:cNvSpPr>
              <a:spLocks noChangeArrowheads="1"/>
            </p:cNvSpPr>
            <p:nvPr/>
          </p:nvSpPr>
          <p:spPr bwMode="auto">
            <a:xfrm>
              <a:off x="272" y="14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Диагностика</a:t>
              </a:r>
            </a:p>
            <a:p>
              <a:pPr algn="ctr"/>
              <a:r>
                <a:rPr lang="ru-RU"/>
                <a:t> семейного </a:t>
              </a:r>
            </a:p>
            <a:p>
              <a:pPr algn="ctr"/>
              <a:r>
                <a:rPr lang="ru-RU"/>
                <a:t>неблагополучия</a:t>
              </a:r>
              <a:endParaRPr lang="en-US"/>
            </a:p>
          </p:txBody>
        </p:sp>
        <p:sp>
          <p:nvSpPr>
            <p:cNvPr id="141320" name="_s7178"/>
            <p:cNvSpPr>
              <a:spLocks noChangeArrowheads="1"/>
            </p:cNvSpPr>
            <p:nvPr/>
          </p:nvSpPr>
          <p:spPr bwMode="auto">
            <a:xfrm>
              <a:off x="1280" y="14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Индивидуальная</a:t>
              </a:r>
            </a:p>
            <a:p>
              <a:pPr algn="ctr"/>
              <a:r>
                <a:rPr lang="ru-RU"/>
                <a:t> работа</a:t>
              </a:r>
              <a:r>
                <a:rPr lang="ru-RU" sz="700"/>
                <a:t> </a:t>
              </a:r>
              <a:endParaRPr lang="en-US" sz="700"/>
            </a:p>
          </p:txBody>
        </p:sp>
        <p:sp>
          <p:nvSpPr>
            <p:cNvPr id="141321" name="_s7179"/>
            <p:cNvSpPr>
              <a:spLocks noChangeArrowheads="1"/>
            </p:cNvSpPr>
            <p:nvPr/>
          </p:nvSpPr>
          <p:spPr bwMode="auto">
            <a:xfrm>
              <a:off x="2288" y="14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Групповая</a:t>
              </a:r>
            </a:p>
            <a:p>
              <a:pPr algn="ctr"/>
              <a:r>
                <a:rPr lang="ru-RU"/>
                <a:t> работа</a:t>
              </a:r>
              <a:endParaRPr lang="en-US"/>
            </a:p>
          </p:txBody>
        </p:sp>
        <p:sp>
          <p:nvSpPr>
            <p:cNvPr id="141322" name="_s7180"/>
            <p:cNvSpPr>
              <a:spLocks noChangeArrowheads="1"/>
            </p:cNvSpPr>
            <p:nvPr/>
          </p:nvSpPr>
          <p:spPr bwMode="auto">
            <a:xfrm>
              <a:off x="3296" y="14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Профилактика</a:t>
              </a:r>
            </a:p>
            <a:p>
              <a:pPr algn="ctr"/>
              <a:r>
                <a:rPr lang="ru-RU"/>
                <a:t> семейного </a:t>
              </a:r>
            </a:p>
            <a:p>
              <a:pPr algn="ctr"/>
              <a:r>
                <a:rPr lang="ru-RU"/>
                <a:t>неблагополучия</a:t>
              </a: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337" name="Organization Chart 49"/>
          <p:cNvGrpSpPr>
            <a:grpSpLocks/>
          </p:cNvGrpSpPr>
          <p:nvPr/>
        </p:nvGrpSpPr>
        <p:grpSpPr bwMode="auto">
          <a:xfrm>
            <a:off x="431800" y="239713"/>
            <a:ext cx="8208963" cy="5832475"/>
            <a:chOff x="272" y="151"/>
            <a:chExt cx="2016" cy="2880"/>
          </a:xfrm>
        </p:grpSpPr>
        <p:cxnSp>
          <p:nvCxnSpPr>
            <p:cNvPr id="142338" name="_s8196"/>
            <p:cNvCxnSpPr>
              <a:cxnSpLocks noChangeShapeType="1"/>
              <a:stCxn id="142362" idx="1"/>
              <a:endCxn id="142350" idx="2"/>
            </p:cNvCxnSpPr>
            <p:nvPr/>
          </p:nvCxnSpPr>
          <p:spPr bwMode="auto">
            <a:xfrm rot="10800000">
              <a:off x="1280" y="439"/>
              <a:ext cx="144" cy="244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39" name="_s8197"/>
            <p:cNvCxnSpPr>
              <a:cxnSpLocks noChangeShapeType="1"/>
              <a:stCxn id="142361" idx="1"/>
              <a:endCxn id="142350" idx="2"/>
            </p:cNvCxnSpPr>
            <p:nvPr/>
          </p:nvCxnSpPr>
          <p:spPr bwMode="auto">
            <a:xfrm rot="10800000">
              <a:off x="1280" y="439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0" name="_s8198"/>
            <p:cNvCxnSpPr>
              <a:cxnSpLocks noChangeShapeType="1"/>
              <a:stCxn id="142360" idx="3"/>
              <a:endCxn id="142350" idx="2"/>
            </p:cNvCxnSpPr>
            <p:nvPr/>
          </p:nvCxnSpPr>
          <p:spPr bwMode="auto">
            <a:xfrm flipV="1">
              <a:off x="1136" y="439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1" name="_s8199"/>
            <p:cNvCxnSpPr>
              <a:cxnSpLocks noChangeShapeType="1"/>
              <a:stCxn id="142359" idx="1"/>
              <a:endCxn id="142350" idx="2"/>
            </p:cNvCxnSpPr>
            <p:nvPr/>
          </p:nvCxnSpPr>
          <p:spPr bwMode="auto">
            <a:xfrm rot="10800000">
              <a:off x="1280" y="43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2" name="_s8200"/>
            <p:cNvCxnSpPr>
              <a:cxnSpLocks noChangeShapeType="1"/>
              <a:stCxn id="142358" idx="3"/>
              <a:endCxn id="142350" idx="2"/>
            </p:cNvCxnSpPr>
            <p:nvPr/>
          </p:nvCxnSpPr>
          <p:spPr bwMode="auto">
            <a:xfrm flipV="1">
              <a:off x="1136" y="43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3" name="_s8201"/>
            <p:cNvCxnSpPr>
              <a:cxnSpLocks noChangeShapeType="1"/>
              <a:stCxn id="142357" idx="1"/>
              <a:endCxn id="142350" idx="2"/>
            </p:cNvCxnSpPr>
            <p:nvPr/>
          </p:nvCxnSpPr>
          <p:spPr bwMode="auto">
            <a:xfrm rot="10800000">
              <a:off x="1280" y="43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4" name="_s8202"/>
            <p:cNvCxnSpPr>
              <a:cxnSpLocks noChangeShapeType="1"/>
              <a:stCxn id="142356" idx="3"/>
              <a:endCxn id="142350" idx="2"/>
            </p:cNvCxnSpPr>
            <p:nvPr/>
          </p:nvCxnSpPr>
          <p:spPr bwMode="auto">
            <a:xfrm flipV="1">
              <a:off x="1136" y="43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5" name="_s8203"/>
            <p:cNvCxnSpPr>
              <a:cxnSpLocks noChangeShapeType="1"/>
              <a:stCxn id="142355" idx="1"/>
              <a:endCxn id="142350" idx="2"/>
            </p:cNvCxnSpPr>
            <p:nvPr/>
          </p:nvCxnSpPr>
          <p:spPr bwMode="auto">
            <a:xfrm rot="10800000">
              <a:off x="1280" y="43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6" name="_s8204"/>
            <p:cNvCxnSpPr>
              <a:cxnSpLocks noChangeShapeType="1"/>
              <a:stCxn id="142354" idx="3"/>
              <a:endCxn id="142350" idx="2"/>
            </p:cNvCxnSpPr>
            <p:nvPr/>
          </p:nvCxnSpPr>
          <p:spPr bwMode="auto">
            <a:xfrm flipV="1">
              <a:off x="1136" y="43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7" name="_s8205"/>
            <p:cNvCxnSpPr>
              <a:cxnSpLocks noChangeShapeType="1"/>
              <a:stCxn id="142353" idx="3"/>
              <a:endCxn id="142350" idx="2"/>
            </p:cNvCxnSpPr>
            <p:nvPr/>
          </p:nvCxnSpPr>
          <p:spPr bwMode="auto">
            <a:xfrm flipV="1">
              <a:off x="1136" y="439"/>
              <a:ext cx="144" cy="244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8" name="_s8206"/>
            <p:cNvCxnSpPr>
              <a:cxnSpLocks noChangeShapeType="1"/>
              <a:stCxn id="142352" idx="1"/>
              <a:endCxn id="142350" idx="2"/>
            </p:cNvCxnSpPr>
            <p:nvPr/>
          </p:nvCxnSpPr>
          <p:spPr bwMode="auto">
            <a:xfrm rot="10800000">
              <a:off x="1280" y="439"/>
              <a:ext cx="144" cy="201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42349" name="_s8207"/>
            <p:cNvCxnSpPr>
              <a:cxnSpLocks noChangeShapeType="1"/>
              <a:stCxn id="142351" idx="3"/>
              <a:endCxn id="142350" idx="2"/>
            </p:cNvCxnSpPr>
            <p:nvPr/>
          </p:nvCxnSpPr>
          <p:spPr bwMode="auto">
            <a:xfrm flipV="1">
              <a:off x="1136" y="439"/>
              <a:ext cx="144" cy="201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42350" name="_s8208"/>
            <p:cNvSpPr>
              <a:spLocks noChangeArrowheads="1"/>
            </p:cNvSpPr>
            <p:nvPr/>
          </p:nvSpPr>
          <p:spPr bwMode="auto">
            <a:xfrm>
              <a:off x="848" y="1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b="1" i="1"/>
                <a:t>Диагностика семейного </a:t>
              </a:r>
            </a:p>
            <a:p>
              <a:pPr algn="ctr"/>
              <a:r>
                <a:rPr lang="ru-RU" b="1" i="1"/>
                <a:t>неблагополучия</a:t>
              </a:r>
              <a:endParaRPr lang="en-US" b="1" i="1"/>
            </a:p>
          </p:txBody>
        </p:sp>
        <p:sp>
          <p:nvSpPr>
            <p:cNvPr id="142351" name="_s8209"/>
            <p:cNvSpPr>
              <a:spLocks noChangeArrowheads="1"/>
            </p:cNvSpPr>
            <p:nvPr/>
          </p:nvSpPr>
          <p:spPr bwMode="auto">
            <a:xfrm>
              <a:off x="272" y="231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Мини-консилиум</a:t>
              </a:r>
              <a:endParaRPr lang="en-US"/>
            </a:p>
          </p:txBody>
        </p:sp>
        <p:sp>
          <p:nvSpPr>
            <p:cNvPr id="142352" name="_s8210"/>
            <p:cNvSpPr>
              <a:spLocks noChangeArrowheads="1"/>
            </p:cNvSpPr>
            <p:nvPr/>
          </p:nvSpPr>
          <p:spPr bwMode="auto">
            <a:xfrm>
              <a:off x="1424" y="231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Тренинги</a:t>
              </a:r>
              <a:endParaRPr lang="en-US"/>
            </a:p>
          </p:txBody>
        </p:sp>
        <p:sp>
          <p:nvSpPr>
            <p:cNvPr id="142353" name="_s8211"/>
            <p:cNvSpPr>
              <a:spLocks noChangeArrowheads="1"/>
            </p:cNvSpPr>
            <p:nvPr/>
          </p:nvSpPr>
          <p:spPr bwMode="auto">
            <a:xfrm>
              <a:off x="272" y="274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Анализ документации</a:t>
              </a:r>
              <a:endParaRPr lang="en-US"/>
            </a:p>
          </p:txBody>
        </p:sp>
        <p:sp>
          <p:nvSpPr>
            <p:cNvPr id="142354" name="_s8212"/>
            <p:cNvSpPr>
              <a:spLocks noChangeArrowheads="1"/>
            </p:cNvSpPr>
            <p:nvPr/>
          </p:nvSpPr>
          <p:spPr bwMode="auto">
            <a:xfrm>
              <a:off x="272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Интервью специалистов</a:t>
              </a:r>
              <a:endParaRPr lang="en-US"/>
            </a:p>
          </p:txBody>
        </p:sp>
        <p:sp>
          <p:nvSpPr>
            <p:cNvPr id="142355" name="_s8213"/>
            <p:cNvSpPr>
              <a:spLocks noChangeArrowheads="1"/>
            </p:cNvSpPr>
            <p:nvPr/>
          </p:nvSpPr>
          <p:spPr bwMode="auto">
            <a:xfrm>
              <a:off x="1424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endParaRPr lang="ru-RU"/>
            </a:p>
            <a:p>
              <a:pPr algn="ctr"/>
              <a:r>
                <a:rPr lang="ru-RU"/>
                <a:t>Оформление новых паспортов</a:t>
              </a:r>
              <a:endParaRPr lang="en-US"/>
            </a:p>
            <a:p>
              <a:pPr algn="ctr"/>
              <a:endParaRPr lang="en-US"/>
            </a:p>
          </p:txBody>
        </p:sp>
        <p:sp>
          <p:nvSpPr>
            <p:cNvPr id="142356" name="_s8214"/>
            <p:cNvSpPr>
              <a:spLocks noChangeArrowheads="1"/>
            </p:cNvSpPr>
            <p:nvPr/>
          </p:nvSpPr>
          <p:spPr bwMode="auto">
            <a:xfrm>
              <a:off x="272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Сбор списков НБС</a:t>
              </a:r>
              <a:endParaRPr lang="en-US"/>
            </a:p>
          </p:txBody>
        </p:sp>
        <p:sp>
          <p:nvSpPr>
            <p:cNvPr id="142357" name="_s8215"/>
            <p:cNvSpPr>
              <a:spLocks noChangeArrowheads="1"/>
            </p:cNvSpPr>
            <p:nvPr/>
          </p:nvSpPr>
          <p:spPr bwMode="auto">
            <a:xfrm>
              <a:off x="1424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Заполнение учетных</a:t>
              </a:r>
            </a:p>
            <a:p>
              <a:pPr algn="ctr"/>
              <a:r>
                <a:rPr lang="ru-RU"/>
                <a:t> карточек семей</a:t>
              </a:r>
              <a:endParaRPr lang="en-US"/>
            </a:p>
          </p:txBody>
        </p:sp>
        <p:sp>
          <p:nvSpPr>
            <p:cNvPr id="142358" name="_s8216"/>
            <p:cNvSpPr>
              <a:spLocks noChangeArrowheads="1"/>
            </p:cNvSpPr>
            <p:nvPr/>
          </p:nvSpPr>
          <p:spPr bwMode="auto">
            <a:xfrm>
              <a:off x="272" y="144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Наблюдение специалистов</a:t>
              </a:r>
              <a:endParaRPr lang="en-US"/>
            </a:p>
          </p:txBody>
        </p:sp>
        <p:sp>
          <p:nvSpPr>
            <p:cNvPr id="142359" name="_s8217"/>
            <p:cNvSpPr>
              <a:spLocks noChangeArrowheads="1"/>
            </p:cNvSpPr>
            <p:nvPr/>
          </p:nvSpPr>
          <p:spPr bwMode="auto">
            <a:xfrm>
              <a:off x="1424" y="144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Опросы</a:t>
              </a:r>
              <a:endParaRPr lang="en-US"/>
            </a:p>
          </p:txBody>
        </p:sp>
        <p:sp>
          <p:nvSpPr>
            <p:cNvPr id="142360" name="_s8218"/>
            <p:cNvSpPr>
              <a:spLocks noChangeArrowheads="1"/>
            </p:cNvSpPr>
            <p:nvPr/>
          </p:nvSpPr>
          <p:spPr bwMode="auto">
            <a:xfrm>
              <a:off x="272" y="187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endParaRPr lang="ru-RU"/>
            </a:p>
            <a:p>
              <a:pPr algn="ctr"/>
              <a:r>
                <a:rPr lang="ru-RU"/>
                <a:t>Анкетирование</a:t>
              </a:r>
              <a:endParaRPr lang="en-US"/>
            </a:p>
            <a:p>
              <a:pPr algn="ctr"/>
              <a:endParaRPr lang="en-US"/>
            </a:p>
          </p:txBody>
        </p:sp>
        <p:sp>
          <p:nvSpPr>
            <p:cNvPr id="142361" name="_s8219"/>
            <p:cNvSpPr>
              <a:spLocks noChangeArrowheads="1"/>
            </p:cNvSpPr>
            <p:nvPr/>
          </p:nvSpPr>
          <p:spPr bwMode="auto">
            <a:xfrm>
              <a:off x="1424" y="187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Тестирование</a:t>
              </a:r>
              <a:endParaRPr lang="en-US"/>
            </a:p>
          </p:txBody>
        </p:sp>
        <p:sp>
          <p:nvSpPr>
            <p:cNvPr id="142362" name="_s8220"/>
            <p:cNvSpPr>
              <a:spLocks noChangeArrowheads="1"/>
            </p:cNvSpPr>
            <p:nvPr/>
          </p:nvSpPr>
          <p:spPr bwMode="auto">
            <a:xfrm>
              <a:off x="1424" y="274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Изучение протоколов КДН</a:t>
              </a: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61" name="Diagram 7"/>
          <p:cNvGrpSpPr>
            <a:grpSpLocks/>
          </p:cNvGrpSpPr>
          <p:nvPr/>
        </p:nvGrpSpPr>
        <p:grpSpPr bwMode="auto">
          <a:xfrm>
            <a:off x="-757238" y="-333375"/>
            <a:ext cx="10874376" cy="7477125"/>
            <a:chOff x="685" y="858"/>
            <a:chExt cx="4345" cy="3090"/>
          </a:xfrm>
        </p:grpSpPr>
        <p:sp>
          <p:nvSpPr>
            <p:cNvPr id="143362" name="_s9220"/>
            <p:cNvSpPr>
              <a:spLocks noChangeShapeType="1"/>
            </p:cNvSpPr>
            <p:nvPr/>
          </p:nvSpPr>
          <p:spPr bwMode="auto">
            <a:xfrm flipV="1">
              <a:off x="2857" y="1597"/>
              <a:ext cx="0" cy="475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63" name="_s9221"/>
            <p:cNvSpPr>
              <a:spLocks noChangeArrowheads="1"/>
            </p:cNvSpPr>
            <p:nvPr/>
          </p:nvSpPr>
          <p:spPr bwMode="auto">
            <a:xfrm>
              <a:off x="2526" y="935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Беседа</a:t>
              </a:r>
              <a:endParaRPr lang="en-US" sz="1600"/>
            </a:p>
          </p:txBody>
        </p:sp>
        <p:sp>
          <p:nvSpPr>
            <p:cNvPr id="143364" name="_s9222"/>
            <p:cNvSpPr>
              <a:spLocks noChangeShapeType="1"/>
            </p:cNvSpPr>
            <p:nvPr/>
          </p:nvSpPr>
          <p:spPr bwMode="auto">
            <a:xfrm flipV="1">
              <a:off x="3069" y="1785"/>
              <a:ext cx="306" cy="36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65" name="_s9223"/>
            <p:cNvSpPr>
              <a:spLocks noChangeArrowheads="1"/>
            </p:cNvSpPr>
            <p:nvPr/>
          </p:nvSpPr>
          <p:spPr bwMode="auto">
            <a:xfrm>
              <a:off x="3256" y="1201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Консультации</a:t>
              </a:r>
              <a:endParaRPr lang="en-US" sz="1600"/>
            </a:p>
          </p:txBody>
        </p:sp>
        <p:sp>
          <p:nvSpPr>
            <p:cNvPr id="143366" name="_s9224"/>
            <p:cNvSpPr>
              <a:spLocks noChangeShapeType="1"/>
            </p:cNvSpPr>
            <p:nvPr/>
          </p:nvSpPr>
          <p:spPr bwMode="auto">
            <a:xfrm flipV="1">
              <a:off x="3182" y="2262"/>
              <a:ext cx="469" cy="8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67" name="_s9225"/>
            <p:cNvSpPr>
              <a:spLocks noChangeArrowheads="1"/>
            </p:cNvSpPr>
            <p:nvPr/>
          </p:nvSpPr>
          <p:spPr bwMode="auto">
            <a:xfrm>
              <a:off x="3645" y="1874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Телефон</a:t>
              </a:r>
            </a:p>
            <a:p>
              <a:pPr algn="ctr"/>
              <a:r>
                <a:rPr lang="ru-RU" sz="1600"/>
                <a:t> доверия</a:t>
              </a:r>
              <a:endParaRPr lang="en-US" sz="1600"/>
            </a:p>
          </p:txBody>
        </p:sp>
        <p:sp>
          <p:nvSpPr>
            <p:cNvPr id="143368" name="_s9226"/>
            <p:cNvSpPr>
              <a:spLocks noChangeShapeType="1"/>
            </p:cNvSpPr>
            <p:nvPr/>
          </p:nvSpPr>
          <p:spPr bwMode="auto">
            <a:xfrm>
              <a:off x="3143" y="2566"/>
              <a:ext cx="412" cy="23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69" name="_s9227"/>
            <p:cNvSpPr>
              <a:spLocks noChangeArrowheads="1"/>
            </p:cNvSpPr>
            <p:nvPr/>
          </p:nvSpPr>
          <p:spPr bwMode="auto">
            <a:xfrm>
              <a:off x="3510" y="2639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Иллюстрированные</a:t>
              </a:r>
            </a:p>
            <a:p>
              <a:pPr algn="ctr"/>
              <a:r>
                <a:rPr lang="ru-RU" sz="1600"/>
                <a:t>буклеты</a:t>
              </a:r>
              <a:endParaRPr lang="en-US" sz="1600"/>
            </a:p>
          </p:txBody>
        </p:sp>
        <p:sp>
          <p:nvSpPr>
            <p:cNvPr id="143370" name="_s9228"/>
            <p:cNvSpPr>
              <a:spLocks noChangeShapeType="1"/>
            </p:cNvSpPr>
            <p:nvPr/>
          </p:nvSpPr>
          <p:spPr bwMode="auto">
            <a:xfrm>
              <a:off x="2971" y="2711"/>
              <a:ext cx="162" cy="44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71" name="_s9229"/>
            <p:cNvSpPr>
              <a:spLocks noChangeArrowheads="1"/>
            </p:cNvSpPr>
            <p:nvPr/>
          </p:nvSpPr>
          <p:spPr bwMode="auto">
            <a:xfrm>
              <a:off x="2915" y="3138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Социальный </a:t>
              </a:r>
            </a:p>
            <a:p>
              <a:pPr algn="ctr"/>
              <a:r>
                <a:rPr lang="ru-RU" sz="1600"/>
                <a:t>Патронаж</a:t>
              </a:r>
            </a:p>
            <a:p>
              <a:pPr algn="ctr"/>
              <a:r>
                <a:rPr lang="ru-RU" sz="1600"/>
                <a:t> семей</a:t>
              </a:r>
              <a:endParaRPr lang="en-US" sz="1600"/>
            </a:p>
          </p:txBody>
        </p:sp>
        <p:sp>
          <p:nvSpPr>
            <p:cNvPr id="143372" name="_s9230"/>
            <p:cNvSpPr>
              <a:spLocks noChangeShapeType="1"/>
            </p:cNvSpPr>
            <p:nvPr/>
          </p:nvSpPr>
          <p:spPr bwMode="auto">
            <a:xfrm flipH="1">
              <a:off x="2582" y="2712"/>
              <a:ext cx="164" cy="44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73" name="_s9231"/>
            <p:cNvSpPr>
              <a:spLocks noChangeArrowheads="1"/>
            </p:cNvSpPr>
            <p:nvPr/>
          </p:nvSpPr>
          <p:spPr bwMode="auto">
            <a:xfrm>
              <a:off x="2138" y="3138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Родительские </a:t>
              </a:r>
            </a:p>
            <a:p>
              <a:pPr algn="ctr"/>
              <a:r>
                <a:rPr lang="ru-RU" sz="1600"/>
                <a:t>собрания </a:t>
              </a:r>
            </a:p>
            <a:p>
              <a:pPr algn="ctr"/>
              <a:r>
                <a:rPr lang="ru-RU" sz="1600"/>
                <a:t>на дому</a:t>
              </a:r>
              <a:endParaRPr lang="en-US" sz="1600"/>
            </a:p>
          </p:txBody>
        </p:sp>
        <p:sp>
          <p:nvSpPr>
            <p:cNvPr id="143374" name="_s9232"/>
            <p:cNvSpPr>
              <a:spLocks noChangeShapeType="1"/>
            </p:cNvSpPr>
            <p:nvPr/>
          </p:nvSpPr>
          <p:spPr bwMode="auto">
            <a:xfrm flipH="1">
              <a:off x="2160" y="2568"/>
              <a:ext cx="413" cy="23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75" name="_s9233"/>
            <p:cNvSpPr>
              <a:spLocks noChangeArrowheads="1"/>
            </p:cNvSpPr>
            <p:nvPr/>
          </p:nvSpPr>
          <p:spPr bwMode="auto">
            <a:xfrm>
              <a:off x="1543" y="2639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Письма </a:t>
              </a:r>
            </a:p>
            <a:p>
              <a:pPr algn="ctr"/>
              <a:r>
                <a:rPr lang="ru-RU" sz="1600"/>
                <a:t>родителям</a:t>
              </a:r>
              <a:endParaRPr lang="en-US" sz="1600"/>
            </a:p>
          </p:txBody>
        </p:sp>
        <p:sp>
          <p:nvSpPr>
            <p:cNvPr id="143376" name="_s9234"/>
            <p:cNvSpPr>
              <a:spLocks noChangeShapeType="1"/>
            </p:cNvSpPr>
            <p:nvPr/>
          </p:nvSpPr>
          <p:spPr bwMode="auto">
            <a:xfrm flipH="1" flipV="1">
              <a:off x="2064" y="2262"/>
              <a:ext cx="469" cy="8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77" name="_s9235"/>
            <p:cNvSpPr>
              <a:spLocks noChangeArrowheads="1"/>
            </p:cNvSpPr>
            <p:nvPr/>
          </p:nvSpPr>
          <p:spPr bwMode="auto">
            <a:xfrm>
              <a:off x="1408" y="1874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Памятки</a:t>
              </a:r>
              <a:endParaRPr lang="en-US" sz="1600"/>
            </a:p>
          </p:txBody>
        </p:sp>
        <p:sp>
          <p:nvSpPr>
            <p:cNvPr id="143378" name="_s9236"/>
            <p:cNvSpPr>
              <a:spLocks noChangeShapeType="1"/>
            </p:cNvSpPr>
            <p:nvPr/>
          </p:nvSpPr>
          <p:spPr bwMode="auto">
            <a:xfrm flipH="1" flipV="1">
              <a:off x="2340" y="1785"/>
              <a:ext cx="305" cy="36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379" name="_s9237"/>
            <p:cNvSpPr>
              <a:spLocks noChangeArrowheads="1"/>
            </p:cNvSpPr>
            <p:nvPr/>
          </p:nvSpPr>
          <p:spPr bwMode="auto">
            <a:xfrm>
              <a:off x="1796" y="1201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/>
                <a:t>Благодарственные</a:t>
              </a:r>
            </a:p>
            <a:p>
              <a:pPr algn="ctr"/>
              <a:r>
                <a:rPr lang="ru-RU" sz="1600"/>
                <a:t> письма</a:t>
              </a:r>
              <a:endParaRPr lang="en-US" sz="1600"/>
            </a:p>
          </p:txBody>
        </p:sp>
        <p:sp>
          <p:nvSpPr>
            <p:cNvPr id="143380" name="_s9238"/>
            <p:cNvSpPr>
              <a:spLocks noChangeArrowheads="1"/>
            </p:cNvSpPr>
            <p:nvPr/>
          </p:nvSpPr>
          <p:spPr bwMode="auto">
            <a:xfrm>
              <a:off x="2526" y="2072"/>
              <a:ext cx="662" cy="66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b="1" i="1"/>
                <a:t>Индивидуальная</a:t>
              </a:r>
            </a:p>
            <a:p>
              <a:pPr algn="ctr"/>
              <a:r>
                <a:rPr lang="ru-RU" b="1" i="1"/>
                <a:t> работа</a:t>
              </a:r>
              <a:endParaRPr lang="en-US" b="1" i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СОПРОВОЖДЕНИЕ</a:t>
            </a:r>
          </a:p>
        </p:txBody>
      </p:sp>
      <p:sp>
        <p:nvSpPr>
          <p:cNvPr id="84994" name="Объект 2"/>
          <p:cNvSpPr>
            <a:spLocks noGrp="1"/>
          </p:cNvSpPr>
          <p:nvPr>
            <p:ph idx="1"/>
          </p:nvPr>
        </p:nvSpPr>
        <p:spPr>
          <a:xfrm>
            <a:off x="179388" y="1125538"/>
            <a:ext cx="8202612" cy="5256212"/>
          </a:xfrm>
        </p:spPr>
        <p:txBody>
          <a:bodyPr/>
          <a:lstStyle/>
          <a:p>
            <a:r>
              <a:rPr lang="ru-RU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Комплексное социально-психологическое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–цели: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Создание условий для перехода личности или семьи к самопомощи.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Нахождение ресурса личности или семьи к собственному изменению.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 процессе сопровождения специалист создает условия и оказывает необходимую и достаточную ( но не избыточную) поддержку для перехода от позиции «Я не могу» к позиции «Я могу сам справиться со своими жизненными трудностями»</a:t>
            </a:r>
          </a:p>
        </p:txBody>
      </p:sp>
    </p:spTree>
  </p:cSld>
  <p:clrMapOvr>
    <a:masterClrMapping/>
  </p:clrMapOvr>
  <p:transition>
    <p:zoom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385" name="Diagram 33"/>
          <p:cNvGrpSpPr>
            <a:grpSpLocks/>
          </p:cNvGrpSpPr>
          <p:nvPr/>
        </p:nvGrpSpPr>
        <p:grpSpPr bwMode="auto">
          <a:xfrm>
            <a:off x="-1116013" y="-844550"/>
            <a:ext cx="11736388" cy="8345488"/>
            <a:chOff x="266" y="562"/>
            <a:chExt cx="5184" cy="3686"/>
          </a:xfrm>
        </p:grpSpPr>
        <p:sp>
          <p:nvSpPr>
            <p:cNvPr id="144386" name="_s10244"/>
            <p:cNvSpPr>
              <a:spLocks noChangeShapeType="1"/>
            </p:cNvSpPr>
            <p:nvPr/>
          </p:nvSpPr>
          <p:spPr bwMode="auto">
            <a:xfrm flipH="1" flipV="1">
              <a:off x="2334" y="1987"/>
              <a:ext cx="264" cy="2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87" name="_s10245"/>
            <p:cNvSpPr>
              <a:spLocks noChangeArrowheads="1"/>
            </p:cNvSpPr>
            <p:nvPr/>
          </p:nvSpPr>
          <p:spPr bwMode="auto">
            <a:xfrm>
              <a:off x="1740" y="1445"/>
              <a:ext cx="667" cy="667"/>
            </a:xfrm>
            <a:prstGeom prst="ellipse">
              <a:avLst/>
            </a:prstGeom>
            <a:solidFill>
              <a:srgbClr val="1A0FFF"/>
            </a:solidFill>
            <a:ln w="28575">
              <a:solidFill>
                <a:srgbClr val="0A00CE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Экскурсии,</a:t>
              </a:r>
            </a:p>
            <a:p>
              <a:pPr algn="ctr"/>
              <a:r>
                <a:rPr lang="ru-RU"/>
                <a:t> концерты</a:t>
              </a:r>
              <a:endParaRPr lang="en-US"/>
            </a:p>
          </p:txBody>
        </p:sp>
        <p:sp>
          <p:nvSpPr>
            <p:cNvPr id="144388" name="_s10246"/>
            <p:cNvSpPr>
              <a:spLocks noChangeShapeType="1"/>
            </p:cNvSpPr>
            <p:nvPr/>
          </p:nvSpPr>
          <p:spPr bwMode="auto">
            <a:xfrm flipH="1">
              <a:off x="2205" y="2478"/>
              <a:ext cx="329" cy="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89" name="_s10247"/>
            <p:cNvSpPr>
              <a:spLocks noChangeArrowheads="1"/>
            </p:cNvSpPr>
            <p:nvPr/>
          </p:nvSpPr>
          <p:spPr bwMode="auto">
            <a:xfrm>
              <a:off x="1546" y="2294"/>
              <a:ext cx="667" cy="667"/>
            </a:xfrm>
            <a:prstGeom prst="ellipse">
              <a:avLst/>
            </a:prstGeom>
            <a:solidFill>
              <a:srgbClr val="9966FF"/>
            </a:solidFill>
            <a:ln w="28575">
              <a:solidFill>
                <a:srgbClr val="5F0FFF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Семейные</a:t>
              </a:r>
            </a:p>
            <a:p>
              <a:pPr algn="ctr"/>
              <a:r>
                <a:rPr lang="ru-RU"/>
                <a:t> вечера</a:t>
              </a:r>
              <a:endParaRPr lang="en-US"/>
            </a:p>
          </p:txBody>
        </p:sp>
        <p:sp>
          <p:nvSpPr>
            <p:cNvPr id="144390" name="_s10248"/>
            <p:cNvSpPr>
              <a:spLocks noChangeShapeType="1"/>
            </p:cNvSpPr>
            <p:nvPr/>
          </p:nvSpPr>
          <p:spPr bwMode="auto">
            <a:xfrm flipH="1">
              <a:off x="2567" y="2703"/>
              <a:ext cx="146" cy="30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91" name="_s10249"/>
            <p:cNvSpPr>
              <a:spLocks noChangeArrowheads="1"/>
            </p:cNvSpPr>
            <p:nvPr/>
          </p:nvSpPr>
          <p:spPr bwMode="auto">
            <a:xfrm>
              <a:off x="2089" y="2975"/>
              <a:ext cx="667" cy="667"/>
            </a:xfrm>
            <a:prstGeom prst="ellipse">
              <a:avLst/>
            </a:prstGeom>
            <a:solidFill>
              <a:srgbClr val="FF00FF"/>
            </a:solidFill>
            <a:ln w="28575">
              <a:solidFill>
                <a:srgbClr val="CA00C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Консультационные </a:t>
              </a:r>
            </a:p>
            <a:p>
              <a:pPr algn="ctr"/>
              <a:r>
                <a:rPr lang="ru-RU"/>
                <a:t>пункты</a:t>
              </a:r>
              <a:endParaRPr lang="en-US"/>
            </a:p>
          </p:txBody>
        </p:sp>
        <p:sp>
          <p:nvSpPr>
            <p:cNvPr id="144392" name="_s10250"/>
            <p:cNvSpPr>
              <a:spLocks noChangeShapeType="1"/>
            </p:cNvSpPr>
            <p:nvPr/>
          </p:nvSpPr>
          <p:spPr bwMode="auto">
            <a:xfrm>
              <a:off x="3001" y="2703"/>
              <a:ext cx="146" cy="30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93" name="_s10251"/>
            <p:cNvSpPr>
              <a:spLocks noChangeArrowheads="1"/>
            </p:cNvSpPr>
            <p:nvPr/>
          </p:nvSpPr>
          <p:spPr bwMode="auto">
            <a:xfrm>
              <a:off x="2960" y="2975"/>
              <a:ext cx="667" cy="66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BE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Спортивные</a:t>
              </a:r>
            </a:p>
            <a:p>
              <a:pPr algn="ctr"/>
              <a:r>
                <a:rPr lang="ru-RU"/>
                <a:t> группы</a:t>
              </a:r>
              <a:endParaRPr lang="en-US"/>
            </a:p>
          </p:txBody>
        </p:sp>
        <p:sp>
          <p:nvSpPr>
            <p:cNvPr id="144394" name="_s10252"/>
            <p:cNvSpPr>
              <a:spLocks noChangeShapeType="1"/>
            </p:cNvSpPr>
            <p:nvPr/>
          </p:nvSpPr>
          <p:spPr bwMode="auto">
            <a:xfrm>
              <a:off x="3181" y="2478"/>
              <a:ext cx="328" cy="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95" name="_s10253"/>
            <p:cNvSpPr>
              <a:spLocks noChangeArrowheads="1"/>
            </p:cNvSpPr>
            <p:nvPr/>
          </p:nvSpPr>
          <p:spPr bwMode="auto">
            <a:xfrm>
              <a:off x="3502" y="2294"/>
              <a:ext cx="667" cy="667"/>
            </a:xfrm>
            <a:prstGeom prst="ellipse">
              <a:avLst/>
            </a:prstGeom>
            <a:solidFill>
              <a:srgbClr val="01BD0A"/>
            </a:solidFill>
            <a:ln w="28575">
              <a:solidFill>
                <a:srgbClr val="019308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Группы </a:t>
              </a:r>
            </a:p>
            <a:p>
              <a:pPr algn="ctr"/>
              <a:r>
                <a:rPr lang="ru-RU"/>
                <a:t>риска</a:t>
              </a:r>
              <a:endParaRPr lang="en-US"/>
            </a:p>
          </p:txBody>
        </p:sp>
        <p:sp>
          <p:nvSpPr>
            <p:cNvPr id="144396" name="_s10254"/>
            <p:cNvSpPr>
              <a:spLocks noChangeShapeType="1"/>
            </p:cNvSpPr>
            <p:nvPr/>
          </p:nvSpPr>
          <p:spPr bwMode="auto">
            <a:xfrm flipV="1">
              <a:off x="3117" y="1987"/>
              <a:ext cx="263" cy="2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97" name="_s10255"/>
            <p:cNvSpPr>
              <a:spLocks noChangeArrowheads="1"/>
            </p:cNvSpPr>
            <p:nvPr/>
          </p:nvSpPr>
          <p:spPr bwMode="auto">
            <a:xfrm>
              <a:off x="3308" y="1446"/>
              <a:ext cx="667" cy="667"/>
            </a:xfrm>
            <a:prstGeom prst="ellipse">
              <a:avLst/>
            </a:prstGeom>
            <a:solidFill>
              <a:srgbClr val="0399FF"/>
            </a:solidFill>
            <a:ln w="28575">
              <a:solidFill>
                <a:srgbClr val="4B595B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Женские</a:t>
              </a:r>
            </a:p>
            <a:p>
              <a:pPr algn="ctr"/>
              <a:r>
                <a:rPr lang="ru-RU"/>
                <a:t> и мужские</a:t>
              </a:r>
            </a:p>
            <a:p>
              <a:pPr algn="ctr"/>
              <a:r>
                <a:rPr lang="ru-RU"/>
                <a:t> группы</a:t>
              </a:r>
              <a:endParaRPr lang="en-US"/>
            </a:p>
          </p:txBody>
        </p:sp>
        <p:sp>
          <p:nvSpPr>
            <p:cNvPr id="144398" name="_s10256"/>
            <p:cNvSpPr>
              <a:spLocks noChangeShapeType="1"/>
            </p:cNvSpPr>
            <p:nvPr/>
          </p:nvSpPr>
          <p:spPr bwMode="auto">
            <a:xfrm flipV="1">
              <a:off x="2857" y="1735"/>
              <a:ext cx="0" cy="3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4399" name="_s10257"/>
            <p:cNvSpPr>
              <a:spLocks noChangeArrowheads="1"/>
            </p:cNvSpPr>
            <p:nvPr/>
          </p:nvSpPr>
          <p:spPr bwMode="auto">
            <a:xfrm>
              <a:off x="2524" y="1069"/>
              <a:ext cx="667" cy="667"/>
            </a:xfrm>
            <a:prstGeom prst="ellipse">
              <a:avLst/>
            </a:prstGeom>
            <a:solidFill>
              <a:srgbClr val="FF8C01"/>
            </a:solidFill>
            <a:ln w="28575">
              <a:solidFill>
                <a:srgbClr val="D876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Консультирование</a:t>
              </a:r>
              <a:endParaRPr lang="en-US"/>
            </a:p>
          </p:txBody>
        </p:sp>
        <p:sp>
          <p:nvSpPr>
            <p:cNvPr id="144400" name="_s10258"/>
            <p:cNvSpPr>
              <a:spLocks noChangeArrowheads="1"/>
            </p:cNvSpPr>
            <p:nvPr/>
          </p:nvSpPr>
          <p:spPr bwMode="auto">
            <a:xfrm>
              <a:off x="2524" y="2072"/>
              <a:ext cx="667" cy="667"/>
            </a:xfrm>
            <a:prstGeom prst="ellipse">
              <a:avLst/>
            </a:prstGeom>
            <a:solidFill>
              <a:srgbClr val="F1FD09"/>
            </a:solidFill>
            <a:ln w="28575">
              <a:solidFill>
                <a:srgbClr val="CAD40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b="1" i="1"/>
                <a:t>Групповая</a:t>
              </a:r>
            </a:p>
            <a:p>
              <a:pPr algn="ctr"/>
              <a:r>
                <a:rPr lang="ru-RU" b="1" i="1"/>
                <a:t> работа</a:t>
              </a:r>
              <a:endParaRPr lang="en-US" b="1" i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09" name="Organization Chart 6"/>
          <p:cNvGrpSpPr>
            <a:grpSpLocks/>
          </p:cNvGrpSpPr>
          <p:nvPr/>
        </p:nvGrpSpPr>
        <p:grpSpPr bwMode="auto">
          <a:xfrm>
            <a:off x="431800" y="239713"/>
            <a:ext cx="8208963" cy="6357937"/>
            <a:chOff x="272" y="151"/>
            <a:chExt cx="2016" cy="3312"/>
          </a:xfrm>
        </p:grpSpPr>
        <p:cxnSp>
          <p:nvCxnSpPr>
            <p:cNvPr id="145410" name="_s11268"/>
            <p:cNvCxnSpPr>
              <a:cxnSpLocks noChangeShapeType="1"/>
              <a:stCxn id="16" idx="1"/>
              <a:endCxn id="3" idx="2"/>
            </p:cNvCxnSpPr>
            <p:nvPr/>
          </p:nvCxnSpPr>
          <p:spPr bwMode="auto">
            <a:xfrm rot="10800000">
              <a:off x="1280" y="439"/>
              <a:ext cx="144" cy="288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1" name="_s11269"/>
            <p:cNvCxnSpPr>
              <a:cxnSpLocks noChangeShapeType="1"/>
              <a:stCxn id="15" idx="3"/>
              <a:endCxn id="3" idx="2"/>
            </p:cNvCxnSpPr>
            <p:nvPr/>
          </p:nvCxnSpPr>
          <p:spPr bwMode="auto">
            <a:xfrm flipV="1">
              <a:off x="1136" y="439"/>
              <a:ext cx="144" cy="288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2" name="_s11270"/>
            <p:cNvCxnSpPr>
              <a:cxnSpLocks noChangeShapeType="1"/>
              <a:stCxn id="14" idx="1"/>
              <a:endCxn id="3" idx="2"/>
            </p:cNvCxnSpPr>
            <p:nvPr/>
          </p:nvCxnSpPr>
          <p:spPr bwMode="auto">
            <a:xfrm rot="10800000">
              <a:off x="1280" y="439"/>
              <a:ext cx="144" cy="2448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3" name="_s11271"/>
            <p:cNvCxnSpPr>
              <a:cxnSpLocks noChangeShapeType="1"/>
              <a:stCxn id="13" idx="3"/>
              <a:endCxn id="3" idx="2"/>
            </p:cNvCxnSpPr>
            <p:nvPr/>
          </p:nvCxnSpPr>
          <p:spPr bwMode="auto">
            <a:xfrm flipV="1">
              <a:off x="1136" y="439"/>
              <a:ext cx="144" cy="2448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4" name="_s11272"/>
            <p:cNvCxnSpPr>
              <a:cxnSpLocks noChangeShapeType="1"/>
              <a:stCxn id="12" idx="1"/>
              <a:endCxn id="3" idx="2"/>
            </p:cNvCxnSpPr>
            <p:nvPr/>
          </p:nvCxnSpPr>
          <p:spPr bwMode="auto">
            <a:xfrm rot="10800000">
              <a:off x="1280" y="439"/>
              <a:ext cx="144" cy="2016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5" name="_s11273"/>
            <p:cNvCxnSpPr>
              <a:cxnSpLocks noChangeShapeType="1"/>
              <a:stCxn id="11" idx="3"/>
              <a:endCxn id="3" idx="2"/>
            </p:cNvCxnSpPr>
            <p:nvPr/>
          </p:nvCxnSpPr>
          <p:spPr bwMode="auto">
            <a:xfrm flipV="1">
              <a:off x="1136" y="439"/>
              <a:ext cx="144" cy="2016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6" name="_s11274"/>
            <p:cNvCxnSpPr>
              <a:cxnSpLocks noChangeShapeType="1"/>
              <a:stCxn id="10" idx="1"/>
              <a:endCxn id="3" idx="2"/>
            </p:cNvCxnSpPr>
            <p:nvPr/>
          </p:nvCxnSpPr>
          <p:spPr bwMode="auto">
            <a:xfrm rot="10800000">
              <a:off x="1280" y="439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7" name="_s11275"/>
            <p:cNvCxnSpPr>
              <a:cxnSpLocks noChangeShapeType="1"/>
              <a:stCxn id="9" idx="3"/>
              <a:endCxn id="3" idx="2"/>
            </p:cNvCxnSpPr>
            <p:nvPr/>
          </p:nvCxnSpPr>
          <p:spPr bwMode="auto">
            <a:xfrm flipV="1">
              <a:off x="1136" y="439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8" name="_s11276"/>
            <p:cNvCxnSpPr>
              <a:cxnSpLocks noChangeShapeType="1"/>
              <a:stCxn id="8" idx="1"/>
              <a:endCxn id="3" idx="2"/>
            </p:cNvCxnSpPr>
            <p:nvPr/>
          </p:nvCxnSpPr>
          <p:spPr bwMode="auto">
            <a:xfrm rot="10800000">
              <a:off x="1280" y="43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19" name="_s11277"/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1136" y="43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20" name="_s11278"/>
            <p:cNvCxnSpPr>
              <a:cxnSpLocks noChangeShapeType="1"/>
              <a:stCxn id="6" idx="3"/>
              <a:endCxn id="3" idx="2"/>
            </p:cNvCxnSpPr>
            <p:nvPr/>
          </p:nvCxnSpPr>
          <p:spPr bwMode="auto">
            <a:xfrm flipV="1">
              <a:off x="1136" y="43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21" name="_s11279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1280" y="43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cxnSp>
          <p:nvCxnSpPr>
            <p:cNvPr id="145422" name="_s11280"/>
            <p:cNvCxnSpPr>
              <a:cxnSpLocks noChangeShapeType="1"/>
              <a:stCxn id="4" idx="3"/>
              <a:endCxn id="3" idx="2"/>
            </p:cNvCxnSpPr>
            <p:nvPr/>
          </p:nvCxnSpPr>
          <p:spPr bwMode="auto">
            <a:xfrm flipV="1">
              <a:off x="1136" y="43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</p:spPr>
        </p:cxnSp>
        <p:sp>
          <p:nvSpPr>
            <p:cNvPr id="3" name="_s11281"/>
            <p:cNvSpPr>
              <a:spLocks noChangeArrowheads="1"/>
            </p:cNvSpPr>
            <p:nvPr/>
          </p:nvSpPr>
          <p:spPr bwMode="auto">
            <a:xfrm>
              <a:off x="848" y="151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 b="1" i="1"/>
                <a:t>Профилактика семейного </a:t>
              </a:r>
            </a:p>
            <a:p>
              <a:pPr algn="ctr">
                <a:defRPr/>
              </a:pPr>
              <a:r>
                <a:rPr lang="ru-RU" sz="1900" b="1" i="1"/>
                <a:t>неблагополучия</a:t>
              </a:r>
              <a:endParaRPr lang="en-US" sz="1900" b="1" i="1"/>
            </a:p>
          </p:txBody>
        </p:sp>
        <p:sp>
          <p:nvSpPr>
            <p:cNvPr id="4" name="_s11282"/>
            <p:cNvSpPr>
              <a:spLocks noChangeArrowheads="1"/>
            </p:cNvSpPr>
            <p:nvPr/>
          </p:nvSpPr>
          <p:spPr bwMode="auto">
            <a:xfrm>
              <a:off x="272" y="1015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Ознакомление с психолого-</a:t>
              </a:r>
            </a:p>
            <a:p>
              <a:pPr algn="ctr">
                <a:defRPr/>
              </a:pPr>
              <a:r>
                <a:rPr lang="ru-RU" sz="1900"/>
                <a:t>педагогической литературой</a:t>
              </a:r>
              <a:endParaRPr lang="en-US" sz="1900"/>
            </a:p>
          </p:txBody>
        </p:sp>
        <p:sp>
          <p:nvSpPr>
            <p:cNvPr id="5" name="_s11283"/>
            <p:cNvSpPr>
              <a:spLocks noChangeArrowheads="1"/>
            </p:cNvSpPr>
            <p:nvPr/>
          </p:nvSpPr>
          <p:spPr bwMode="auto">
            <a:xfrm>
              <a:off x="1424" y="1015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Лектории для подростков</a:t>
              </a:r>
              <a:endParaRPr lang="en-US" sz="1900"/>
            </a:p>
          </p:txBody>
        </p:sp>
        <p:sp>
          <p:nvSpPr>
            <p:cNvPr id="6" name="_s11284"/>
            <p:cNvSpPr>
              <a:spLocks noChangeArrowheads="1"/>
            </p:cNvSpPr>
            <p:nvPr/>
          </p:nvSpPr>
          <p:spPr bwMode="auto">
            <a:xfrm>
              <a:off x="272" y="1447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Публикации в печати</a:t>
              </a:r>
              <a:endParaRPr lang="en-US" sz="1900"/>
            </a:p>
          </p:txBody>
        </p:sp>
        <p:sp>
          <p:nvSpPr>
            <p:cNvPr id="7" name="_s11285"/>
            <p:cNvSpPr>
              <a:spLocks noChangeArrowheads="1"/>
            </p:cNvSpPr>
            <p:nvPr/>
          </p:nvSpPr>
          <p:spPr bwMode="auto">
            <a:xfrm>
              <a:off x="272" y="583"/>
              <a:ext cx="864" cy="28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>
              <a:outerShdw dist="71842" dir="18900000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Родительский всеобуч</a:t>
              </a:r>
              <a:endParaRPr lang="en-US" sz="1900"/>
            </a:p>
          </p:txBody>
        </p:sp>
        <p:sp>
          <p:nvSpPr>
            <p:cNvPr id="8" name="_s11286"/>
            <p:cNvSpPr>
              <a:spLocks noChangeArrowheads="1"/>
            </p:cNvSpPr>
            <p:nvPr/>
          </p:nvSpPr>
          <p:spPr bwMode="auto">
            <a:xfrm>
              <a:off x="1424" y="1447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Устройство на работу</a:t>
              </a:r>
              <a:endParaRPr lang="en-US" sz="1900"/>
            </a:p>
          </p:txBody>
        </p:sp>
        <p:sp>
          <p:nvSpPr>
            <p:cNvPr id="9" name="_s11287"/>
            <p:cNvSpPr>
              <a:spLocks noChangeArrowheads="1"/>
            </p:cNvSpPr>
            <p:nvPr/>
          </p:nvSpPr>
          <p:spPr bwMode="auto">
            <a:xfrm>
              <a:off x="272" y="1879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Детское бюро добрых услуг</a:t>
              </a:r>
              <a:endParaRPr lang="en-US" sz="1900"/>
            </a:p>
          </p:txBody>
        </p:sp>
        <p:sp>
          <p:nvSpPr>
            <p:cNvPr id="10" name="_s11288"/>
            <p:cNvSpPr>
              <a:spLocks noChangeArrowheads="1"/>
            </p:cNvSpPr>
            <p:nvPr/>
          </p:nvSpPr>
          <p:spPr bwMode="auto">
            <a:xfrm>
              <a:off x="1424" y="1879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Постановка на учет ВШУ, КДН, </a:t>
              </a:r>
            </a:p>
            <a:p>
              <a:pPr algn="ctr">
                <a:defRPr/>
              </a:pPr>
              <a:r>
                <a:rPr lang="ru-RU" sz="1900"/>
                <a:t>к наркологу, к психиатру</a:t>
              </a:r>
              <a:endParaRPr lang="en-US" sz="1900"/>
            </a:p>
          </p:txBody>
        </p:sp>
        <p:sp>
          <p:nvSpPr>
            <p:cNvPr id="11" name="_s11289"/>
            <p:cNvSpPr>
              <a:spLocks noChangeArrowheads="1"/>
            </p:cNvSpPr>
            <p:nvPr/>
          </p:nvSpPr>
          <p:spPr bwMode="auto">
            <a:xfrm>
              <a:off x="272" y="2311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Дополнительные занятия</a:t>
              </a:r>
            </a:p>
            <a:p>
              <a:pPr algn="ctr">
                <a:defRPr/>
              </a:pPr>
              <a:r>
                <a:rPr lang="ru-RU" sz="1900"/>
                <a:t> в помощь ребенку в учебе</a:t>
              </a:r>
              <a:endParaRPr lang="en-US" sz="1900"/>
            </a:p>
          </p:txBody>
        </p:sp>
        <p:sp>
          <p:nvSpPr>
            <p:cNvPr id="12" name="_s11290"/>
            <p:cNvSpPr>
              <a:spLocks noChangeArrowheads="1"/>
            </p:cNvSpPr>
            <p:nvPr/>
          </p:nvSpPr>
          <p:spPr bwMode="auto">
            <a:xfrm>
              <a:off x="1424" y="2311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СКЦ</a:t>
              </a:r>
              <a:endParaRPr lang="en-US" sz="1900"/>
            </a:p>
          </p:txBody>
        </p:sp>
        <p:sp>
          <p:nvSpPr>
            <p:cNvPr id="13" name="_s11291"/>
            <p:cNvSpPr>
              <a:spLocks noChangeArrowheads="1"/>
            </p:cNvSpPr>
            <p:nvPr/>
          </p:nvSpPr>
          <p:spPr bwMode="auto">
            <a:xfrm>
              <a:off x="272" y="2743"/>
              <a:ext cx="864" cy="2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Библиотека семейного чтения</a:t>
              </a:r>
              <a:endParaRPr lang="en-US" sz="1900"/>
            </a:p>
          </p:txBody>
        </p:sp>
        <p:sp>
          <p:nvSpPr>
            <p:cNvPr id="14" name="_s11292"/>
            <p:cNvSpPr>
              <a:spLocks noChangeArrowheads="1"/>
            </p:cNvSpPr>
            <p:nvPr/>
          </p:nvSpPr>
          <p:spPr bwMode="auto">
            <a:xfrm>
              <a:off x="1424" y="2743"/>
              <a:ext cx="864" cy="2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Комплексные выезды</a:t>
              </a:r>
              <a:endParaRPr lang="en-US" sz="1900"/>
            </a:p>
          </p:txBody>
        </p:sp>
        <p:sp>
          <p:nvSpPr>
            <p:cNvPr id="15" name="_s11293"/>
            <p:cNvSpPr>
              <a:spLocks noChangeArrowheads="1"/>
            </p:cNvSpPr>
            <p:nvPr/>
          </p:nvSpPr>
          <p:spPr bwMode="auto">
            <a:xfrm>
              <a:off x="272" y="3175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Программы и проекты </a:t>
              </a:r>
            </a:p>
            <a:p>
              <a:pPr algn="ctr">
                <a:defRPr/>
              </a:pPr>
              <a:r>
                <a:rPr lang="ru-RU" sz="1900"/>
                <a:t> дополнительного образования</a:t>
              </a:r>
              <a:endParaRPr lang="en-US" sz="1900"/>
            </a:p>
          </p:txBody>
        </p:sp>
        <p:sp>
          <p:nvSpPr>
            <p:cNvPr id="16" name="_s11294"/>
            <p:cNvSpPr>
              <a:spLocks noChangeArrowheads="1"/>
            </p:cNvSpPr>
            <p:nvPr/>
          </p:nvSpPr>
          <p:spPr bwMode="auto">
            <a:xfrm>
              <a:off x="1424" y="3175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900"/>
                <a:t>Летний лагерь</a:t>
              </a:r>
              <a:endParaRPr lang="en-US" sz="19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Программа </a:t>
            </a:r>
            <a:br>
              <a:rPr lang="ru-RU" sz="3200" smtClean="0"/>
            </a:br>
            <a:r>
              <a:rPr lang="ru-RU" sz="3200" b="1" i="1" smtClean="0"/>
              <a:t>«Семейное благополучие»</a:t>
            </a:r>
            <a:endParaRPr lang="en-US" sz="3200" b="1" i="1" smtClean="0"/>
          </a:p>
        </p:txBody>
      </p:sp>
      <p:sp>
        <p:nvSpPr>
          <p:cNvPr id="14643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2100" b="1" i="1" u="sng" smtClean="0"/>
              <a:t>Цель</a:t>
            </a:r>
            <a:r>
              <a:rPr lang="ru-RU" sz="2100" b="1" smtClean="0"/>
              <a:t>:</a:t>
            </a:r>
            <a:r>
              <a:rPr lang="ru-RU" sz="2100" smtClean="0"/>
              <a:t> оказание комплексной социально-педагогической помощи неблагополучным семьям</a:t>
            </a:r>
          </a:p>
          <a:p>
            <a:pPr marL="609600" indent="-609600" eaLnBrk="1" hangingPunct="1">
              <a:buFontTx/>
              <a:buNone/>
            </a:pPr>
            <a:r>
              <a:rPr lang="ru-RU" sz="2100" b="1" i="1" u="sng" smtClean="0"/>
              <a:t>Задачи: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Изучение и диагностика семейного неблагополучия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Формирование социальных навыков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Оказание социальных услуг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Активизация эффективности социально-ролевого поведения в процессе построения детско-родительских отношений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Формирование установок на ведение здорового образа жизни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Обеспечение отдыха, оздоровление и медицинского обслуживания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100" smtClean="0"/>
              <a:t>Оказание психолого-педагогической помощи</a:t>
            </a:r>
            <a:endParaRPr lang="en-US" sz="2100" smtClean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57" name="Diagram 16"/>
          <p:cNvGrpSpPr>
            <a:grpSpLocks/>
          </p:cNvGrpSpPr>
          <p:nvPr/>
        </p:nvGrpSpPr>
        <p:grpSpPr bwMode="auto">
          <a:xfrm>
            <a:off x="-396875" y="0"/>
            <a:ext cx="10009188" cy="6762750"/>
            <a:chOff x="272" y="151"/>
            <a:chExt cx="5171" cy="3674"/>
          </a:xfrm>
        </p:grpSpPr>
        <p:sp>
          <p:nvSpPr>
            <p:cNvPr id="147458" name="_s12292"/>
            <p:cNvSpPr>
              <a:spLocks noChangeShapeType="1"/>
            </p:cNvSpPr>
            <p:nvPr/>
          </p:nvSpPr>
          <p:spPr bwMode="auto">
            <a:xfrm flipH="1" flipV="1">
              <a:off x="2101" y="1551"/>
              <a:ext cx="378" cy="2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7459" name="_s12293"/>
            <p:cNvSpPr>
              <a:spLocks noChangeArrowheads="1"/>
            </p:cNvSpPr>
            <p:nvPr/>
          </p:nvSpPr>
          <p:spPr bwMode="auto">
            <a:xfrm>
              <a:off x="1289" y="898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Социально-</a:t>
              </a:r>
            </a:p>
            <a:p>
              <a:pPr algn="ctr"/>
              <a:r>
                <a:rPr lang="ru-RU"/>
                <a:t>досуговый</a:t>
              </a:r>
              <a:endParaRPr lang="en-US"/>
            </a:p>
          </p:txBody>
        </p:sp>
        <p:sp>
          <p:nvSpPr>
            <p:cNvPr id="147460" name="_s12294"/>
            <p:cNvSpPr>
              <a:spLocks noChangeShapeType="1"/>
            </p:cNvSpPr>
            <p:nvPr/>
          </p:nvSpPr>
          <p:spPr bwMode="auto">
            <a:xfrm flipH="1">
              <a:off x="2101" y="2206"/>
              <a:ext cx="379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7461" name="_s12295"/>
            <p:cNvSpPr>
              <a:spLocks noChangeArrowheads="1"/>
            </p:cNvSpPr>
            <p:nvPr/>
          </p:nvSpPr>
          <p:spPr bwMode="auto">
            <a:xfrm>
              <a:off x="1289" y="2205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Социально-</a:t>
              </a:r>
            </a:p>
            <a:p>
              <a:pPr algn="ctr"/>
              <a:r>
                <a:rPr lang="ru-RU"/>
                <a:t>трудовой</a:t>
              </a:r>
              <a:endParaRPr lang="en-US"/>
            </a:p>
          </p:txBody>
        </p:sp>
        <p:sp>
          <p:nvSpPr>
            <p:cNvPr id="147462" name="_s12296"/>
            <p:cNvSpPr>
              <a:spLocks noChangeShapeType="1"/>
            </p:cNvSpPr>
            <p:nvPr/>
          </p:nvSpPr>
          <p:spPr bwMode="auto">
            <a:xfrm>
              <a:off x="2857" y="2423"/>
              <a:ext cx="1" cy="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7463" name="_s12297"/>
            <p:cNvSpPr>
              <a:spLocks noChangeArrowheads="1"/>
            </p:cNvSpPr>
            <p:nvPr/>
          </p:nvSpPr>
          <p:spPr bwMode="auto">
            <a:xfrm>
              <a:off x="2421" y="2859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Социально-</a:t>
              </a:r>
            </a:p>
            <a:p>
              <a:pPr algn="ctr"/>
              <a:r>
                <a:rPr lang="ru-RU"/>
                <a:t>педагогический</a:t>
              </a:r>
              <a:endParaRPr lang="en-US"/>
            </a:p>
          </p:txBody>
        </p:sp>
        <p:sp>
          <p:nvSpPr>
            <p:cNvPr id="147464" name="_s12298"/>
            <p:cNvSpPr>
              <a:spLocks noChangeShapeType="1"/>
            </p:cNvSpPr>
            <p:nvPr/>
          </p:nvSpPr>
          <p:spPr bwMode="auto">
            <a:xfrm>
              <a:off x="3235" y="2204"/>
              <a:ext cx="378" cy="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7465" name="_s12299"/>
            <p:cNvSpPr>
              <a:spLocks noChangeArrowheads="1"/>
            </p:cNvSpPr>
            <p:nvPr/>
          </p:nvSpPr>
          <p:spPr bwMode="auto">
            <a:xfrm>
              <a:off x="3554" y="2205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Социально-</a:t>
              </a:r>
            </a:p>
            <a:p>
              <a:pPr algn="ctr"/>
              <a:r>
                <a:rPr lang="ru-RU"/>
                <a:t>психологический</a:t>
              </a:r>
              <a:endParaRPr lang="en-US"/>
            </a:p>
          </p:txBody>
        </p:sp>
        <p:sp>
          <p:nvSpPr>
            <p:cNvPr id="147466" name="_s12300"/>
            <p:cNvSpPr>
              <a:spLocks noChangeShapeType="1"/>
            </p:cNvSpPr>
            <p:nvPr/>
          </p:nvSpPr>
          <p:spPr bwMode="auto">
            <a:xfrm flipV="1">
              <a:off x="3234" y="1551"/>
              <a:ext cx="379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7467" name="_s12301"/>
            <p:cNvSpPr>
              <a:spLocks noChangeArrowheads="1"/>
            </p:cNvSpPr>
            <p:nvPr/>
          </p:nvSpPr>
          <p:spPr bwMode="auto">
            <a:xfrm>
              <a:off x="3554" y="897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Социально-</a:t>
              </a:r>
            </a:p>
            <a:p>
              <a:pPr algn="ctr"/>
              <a:r>
                <a:rPr lang="ru-RU"/>
                <a:t>медицинский</a:t>
              </a:r>
              <a:endParaRPr lang="en-US"/>
            </a:p>
          </p:txBody>
        </p:sp>
        <p:sp>
          <p:nvSpPr>
            <p:cNvPr id="147468" name="_s12302"/>
            <p:cNvSpPr>
              <a:spLocks noChangeShapeType="1"/>
            </p:cNvSpPr>
            <p:nvPr/>
          </p:nvSpPr>
          <p:spPr bwMode="auto">
            <a:xfrm flipV="1">
              <a:off x="2857" y="1115"/>
              <a:ext cx="0" cy="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7469" name="_s12303"/>
            <p:cNvSpPr>
              <a:spLocks noChangeArrowheads="1"/>
            </p:cNvSpPr>
            <p:nvPr/>
          </p:nvSpPr>
          <p:spPr bwMode="auto">
            <a:xfrm>
              <a:off x="2421" y="243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/>
                <a:t>Социально-</a:t>
              </a:r>
            </a:p>
            <a:p>
              <a:pPr algn="ctr"/>
              <a:r>
                <a:rPr lang="ru-RU"/>
                <a:t>правовой</a:t>
              </a:r>
              <a:endParaRPr lang="en-US"/>
            </a:p>
          </p:txBody>
        </p:sp>
        <p:sp>
          <p:nvSpPr>
            <p:cNvPr id="147470" name="_s12304"/>
            <p:cNvSpPr>
              <a:spLocks noChangeArrowheads="1"/>
            </p:cNvSpPr>
            <p:nvPr/>
          </p:nvSpPr>
          <p:spPr bwMode="auto">
            <a:xfrm>
              <a:off x="2421" y="1552"/>
              <a:ext cx="872" cy="8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 b="1" i="1"/>
                <a:t>Основные</a:t>
              </a:r>
            </a:p>
            <a:p>
              <a:pPr algn="ctr"/>
              <a:r>
                <a:rPr lang="ru-RU" sz="2000" b="1" i="1"/>
                <a:t> направления</a:t>
              </a:r>
            </a:p>
            <a:p>
              <a:pPr algn="ctr"/>
              <a:r>
                <a:rPr lang="ru-RU" sz="2000" b="1" i="1"/>
                <a:t> программы</a:t>
              </a:r>
              <a:endParaRPr lang="en-US" sz="2000" b="1" i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706437"/>
          </a:xfrm>
        </p:spPr>
        <p:txBody>
          <a:bodyPr/>
          <a:lstStyle/>
          <a:p>
            <a:pPr algn="l" eaLnBrk="1" hangingPunct="1"/>
            <a:r>
              <a:rPr lang="ru-RU" sz="3000" b="1" i="1" u="sng" smtClean="0"/>
              <a:t>Ожидаемые результаты:</a:t>
            </a:r>
            <a:endParaRPr lang="en-US" sz="3000" b="1" i="1" u="sng" smtClean="0"/>
          </a:p>
        </p:txBody>
      </p:sp>
      <p:sp>
        <p:nvSpPr>
          <p:cNvPr id="148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36295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-оказать комплексную социально-педагогическую помощь неблагополучным семьям;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-повысить уровень социальной защищенности;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-снизить численность неблагополучных семей;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-актуализировать потребность активного участия в общественной жизни, которая способствовала бы более эффективной взаимосвязи неблагополучной семьи с другими социальными институтами;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 присвоить социальный опыт и поведение в процессе решения проблемных ситуаций;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 улучшить психологическое здоровье детей и взрослых из неблагополучных семей;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 повысить уровень профессиональных знаний и профессиональной культуры;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- проверить эффективность используемых методов и форм в социально-педагогической работе с неблагополучными семьями. </a:t>
            </a:r>
            <a:endParaRPr lang="en-US" sz="220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Надеемся и верим</a:t>
            </a:r>
          </a:p>
        </p:txBody>
      </p:sp>
      <p:pic>
        <p:nvPicPr>
          <p:cNvPr id="149506" name="Picture 3" descr="Картинка 33 из 4123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1700213"/>
            <a:ext cx="8207375" cy="5157787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9050"/>
          </a:xfrm>
        </p:spPr>
        <p:txBody>
          <a:bodyPr/>
          <a:lstStyle/>
          <a:p>
            <a:r>
              <a:rPr lang="ru-RU" smtClean="0"/>
              <a:t>СПАСИБО  ЗА  ВНИМАНИЕ!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675"/>
          </a:xfrm>
        </p:spPr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Команды социального  сопровождения</a:t>
            </a:r>
          </a:p>
        </p:txBody>
      </p:sp>
      <p:sp>
        <p:nvSpPr>
          <p:cNvPr id="86018" name="Объект 2"/>
          <p:cNvSpPr>
            <a:spLocks noGrp="1"/>
          </p:cNvSpPr>
          <p:nvPr>
            <p:ph idx="1"/>
          </p:nvPr>
        </p:nvSpPr>
        <p:spPr>
          <a:xfrm>
            <a:off x="395288" y="1125538"/>
            <a:ext cx="7986712" cy="5111750"/>
          </a:xfrm>
        </p:spPr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Междисциплинарная команда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Межведомственная  команда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Мультидисциплинарная команда – единая организационная модель и единая система методов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Команда из специалистов, владеющих разными социальными практиками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Команда специалистов, владеющих разными технологиями</a:t>
            </a:r>
          </a:p>
          <a:p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  работы  команды с неблагополучными семьями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1.Создание  банка  данных семей  на муниципальной территории</a:t>
            </a:r>
          </a:p>
          <a:p>
            <a:pPr eaLnBrk="1" hangingPunct="1"/>
            <a:r>
              <a:rPr lang="ru-RU" smtClean="0"/>
              <a:t>Создание паспорта  территории специалиста</a:t>
            </a:r>
          </a:p>
          <a:p>
            <a:pPr eaLnBrk="1" hangingPunct="1"/>
            <a:r>
              <a:rPr lang="ru-RU" smtClean="0"/>
              <a:t>2.Создание  паспорта семей ( по сложности  неблагополучия)</a:t>
            </a:r>
          </a:p>
          <a:p>
            <a:pPr eaLnBrk="1" hangingPunct="1"/>
            <a:r>
              <a:rPr lang="ru-RU" smtClean="0"/>
              <a:t>Схема  социальных сетей семей, с которыми работает специалист</a:t>
            </a: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3988" cy="1511301"/>
          </a:xfrm>
        </p:spPr>
        <p:txBody>
          <a:bodyPr/>
          <a:lstStyle/>
          <a:p>
            <a:pPr eaLnBrk="1" hangingPunct="1"/>
            <a:r>
              <a:rPr lang="ru-RU" sz="2800" smtClean="0"/>
              <a:t>Основные этапы комплексной работы в</a:t>
            </a:r>
            <a:br>
              <a:rPr lang="ru-RU" sz="2800" smtClean="0"/>
            </a:br>
            <a:r>
              <a:rPr lang="ru-RU" sz="2800" smtClean="0"/>
              <a:t>целях профилактики социального сиротства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57338"/>
            <a:ext cx="7924800" cy="4751387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sz="1800" b="1" smtClean="0">
                <a:latin typeface="Arial Black" pitchFamily="34" charset="0"/>
              </a:rPr>
              <a:t>Выявление детей и семей, находящихся в трудной жизненной ситуации, детей, лишившихся попечения родителей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ru-RU" sz="1800" b="1" smtClean="0">
                <a:latin typeface="Arial Black" pitchFamily="34" charset="0"/>
              </a:rPr>
              <a:t>Оценка уровня жизни несовершеннолетнего и степени угрозы его жизни и здоровью, либо степени наличия обстоятельств, препятствующих нормальному воспитанию и развитию детей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ru-RU" sz="1800" b="1" smtClean="0">
                <a:latin typeface="Arial Black" pitchFamily="34" charset="0"/>
              </a:rPr>
              <a:t>Своевременная организация жизнеобеспечения выявленных детей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ru-RU" sz="1800" b="1" smtClean="0">
                <a:latin typeface="Arial Black" pitchFamily="34" charset="0"/>
              </a:rPr>
              <a:t>Анализ работы с семьёй с целью: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i="1" smtClean="0"/>
              <a:t>оказания профессиональной помощи ребёнку в плане социальной реабилитации семьи с привлечением помощи организаций и учреждений системы профилактики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i="1" smtClean="0"/>
              <a:t>организация и осуществление профессионального сопровождения семьи, ребёнок в которой находится в трудной жизненной ситуации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i="1" smtClean="0"/>
              <a:t>прогнозирование результативности патронажа семьи и принятие мер по защите прав и интересов детей, если установлено, что между интересами детей и родителей имеются противоречия</a:t>
            </a:r>
            <a:r>
              <a:rPr lang="ru-RU" sz="1600" i="1" smtClean="0"/>
              <a:t> </a:t>
            </a:r>
            <a:r>
              <a:rPr lang="ru-RU" sz="1600" smtClean="0"/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4272</Words>
  <Application>Microsoft Office PowerPoint</Application>
  <PresentationFormat>Экран (4:3)</PresentationFormat>
  <Paragraphs>510</Paragraphs>
  <Slides>66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66</vt:i4>
      </vt:variant>
    </vt:vector>
  </HeadingPairs>
  <TitlesOfParts>
    <vt:vector size="72" baseType="lpstr">
      <vt:lpstr>Пастель</vt:lpstr>
      <vt:lpstr>Тема Office</vt:lpstr>
      <vt:lpstr>1_Тема Office</vt:lpstr>
      <vt:lpstr>2_Тема Office</vt:lpstr>
      <vt:lpstr>3_Тема Office</vt:lpstr>
      <vt:lpstr>План</vt:lpstr>
      <vt:lpstr>                                                Современное содержание  деятельности специалистов по профилактике социального сиротства   Шульга Татьяна Ивановна, зав. кафедрой социальной психологии Московского государственного областного университета, доктор психологических наук, профессор    </vt:lpstr>
      <vt:lpstr>           «Нужно кардинально усовершенствовать работу социальных учреждений, отвечающих за взаимодействие с неблагополучными семьями. Соответствующие структуры – это органы опеки и попечительства, комиссии по делам несовершеннолетних, общественные организации – должны вовремя распознавать по определенным критериям неблагополучные семьи и устанавливать контакт с ними, и, конечно, в необходимых случаях принимать решения»    Д.А. Медведев совещание по вопросам борьбы с преступлениями против детей, 16 марта 2009 г. </vt:lpstr>
      <vt:lpstr>ОСНОВНЫЕ ЗАДАЧИ</vt:lpstr>
      <vt:lpstr>ФЗ -№442от 28 декабря 2013 г «Об основах социального обслуживания граждан в Российской Федерации» вступил в действие  с января 2015 г</vt:lpstr>
      <vt:lpstr>Социально-психологическое  сопровождение</vt:lpstr>
      <vt:lpstr>СОПРОВОЖДЕНИЕ</vt:lpstr>
      <vt:lpstr>Команды социального  сопровождения</vt:lpstr>
      <vt:lpstr>Схема  работы  команды с неблагополучными семьями</vt:lpstr>
      <vt:lpstr>Основные этапы комплексной работы в целях профилактики социального сиротства</vt:lpstr>
      <vt:lpstr>Приоритетные направления в деятельности органа опеки и попечительства в плане профилактики социального сиротства:</vt:lpstr>
      <vt:lpstr>Приоритетные направления в деятельности органа опеки и попечительства в плане профилактики социального сиротства (продолжение):</vt:lpstr>
      <vt:lpstr>Критерии постановки семьи на городской учет: </vt:lpstr>
      <vt:lpstr>Порядок  осуществления профессионального сопровождения семьи и детей</vt:lpstr>
      <vt:lpstr> Барьеры: пробелы в практике первичного выявления и последовательного документирования работы с детьми и семьями группы риска  </vt:lpstr>
      <vt:lpstr>СИСТЕМА  ПРОФИЛАКТИКИ СОЦИАЛЬНОГО СИРОТСТВА</vt:lpstr>
      <vt:lpstr> Временная динамика численности детей, родители которых лишены родительских прав (результаты мониторинга Г.В.Семья) </vt:lpstr>
      <vt:lpstr>Временная динамика численности родителей, восстановленных в родительских правах и в отношении которых отменно ограничение родительских прав </vt:lpstr>
      <vt:lpstr>Презентация PowerPoint</vt:lpstr>
      <vt:lpstr>ВМЕШАТЕЛЬСТВО В СЕМЬЮ ПРИ ПРОФИЛАКТИКЕ  СОЦИАЛЬНОГО СИРОТСТВА</vt:lpstr>
      <vt:lpstr>Последовательность  работы  при социальном патронате</vt:lpstr>
      <vt:lpstr> оценка деятельности служб закреплена за местными органами управления</vt:lpstr>
      <vt:lpstr>Законодательство РФ</vt:lpstr>
      <vt:lpstr>Критерии и индикаторы ситуации с высоким уровнем риска для благополучия ребенка,  и стандарты качества жизни ребенка</vt:lpstr>
      <vt:lpstr>Определение баланса интересов и представлений о воспитании ребенка соответствует принципу разделения ответственности между службами и семьей за воспитание ребенка.</vt:lpstr>
      <vt:lpstr>ПРАВО СЕМЬИ НА ЧАСТНУЮ  ЖИЗНЬ</vt:lpstr>
      <vt:lpstr>Проблемы  работы  служб</vt:lpstr>
      <vt:lpstr>Обоснование  критериев и процедур</vt:lpstr>
      <vt:lpstr>ЗАКОНОДАТЕЛЬСТВО  РФ</vt:lpstr>
      <vt:lpstr>ПРИНЯТИЕ  РЕШЕНИЯ СЛУЖБАМИ</vt:lpstr>
      <vt:lpstr>Критерии постановки на учет</vt:lpstr>
      <vt:lpstr>сильные и слабые стороны</vt:lpstr>
      <vt:lpstr>Позитивный  подход</vt:lpstr>
      <vt:lpstr>Практика, ориентированная на разделение ответственности между семьей и службами</vt:lpstr>
      <vt:lpstr>Условия постановки на учет</vt:lpstr>
      <vt:lpstr>ВЗАИМОДЕЙСТВИЕ  СЛУЖБ</vt:lpstr>
      <vt:lpstr>Презентация PowerPoint</vt:lpstr>
      <vt:lpstr>Презентация PowerPoint</vt:lpstr>
      <vt:lpstr>Новые  социальные практики</vt:lpstr>
      <vt:lpstr>Адаптация и внедрение  технологии социального рекрутмента – из опыта лучших социальных практик США – поиск семьи для  конкретного ребенка с целью его постоянного устройства в семью  Специалист (рекрутер) создает команду  по  поиску и подбору семьи для ребенка  Команда  включает людей, с которыми ребенок общается или общался раньше (соцработники, школьные учителя, члены расширенной семьи, наставники и волонтеры, специалисты, работающие с ребенком (психологи, врачи и т.д.), друзья, и т.д. для поддержания постоянной связи по стимулированию работы по устройству ребенка в семью Встречи проводятся ежемесячно и являются обязательными  Система психокоррекционных и психотерапевтических занятий с  детьми  при разных видах насилия </vt:lpstr>
      <vt:lpstr>       Школа приемных родителей     Школа  приемных  родителей   С 1 сентября 2012 года лица, желающие принять на воспитание в свою семью ребенка, оставшегося без попечения родителей (усыновить/удочерить), взять под опеку (попечительство), создать приемную семью, должны пройти психолого-педагогическую и правовую подготовку.  Такая подготовка не требуется для близких родственников ребенка, а также лиц, которые являются или являлись усыновителями.  Задачами подготовки кандидатов в усыновители и замещаюшие родители являются в том числе:  подготовка граждан к приему на воспитание детей-сирот и детей, оставшихся без попечения родителей, выявление и формирование у граждан воспитательных компетенций, а также родительских навыков для содержания и воспитания ребенка, в том числе для охраны его прав и здоровья, создания безопасной среды, успешной социализации, образования и развития; помощь кандидатам в определении своей готовности к приему на воспитание ребенка, оставшегося без попечения родителей, в выборе формы устройства ребенка на воспитание в семью, в осознании реальных проблем и трудностей, с которыми им предстоит встретиться в процессе воспитания приемного ребенка;  ознакомление кандидатов с основами законодательства в сфере защиты прав детей, оставшихся без попечения родителей, правами и обязанностями приемных родителей, существующими формами профессиональной помощи, поддержки и сопровождения приемных семей.         </vt:lpstr>
      <vt:lpstr>Объем подготовки составляет от 40 до 80 часов в зависимости от решения региона. Регион также определяет самостоятельно содержание подготовки в соответствии с примерной программой, разработанной Министерством образования и науки РФ.  Орган опеки и попечительства также должен обеспечить психологическое обследование граждан с их согласия для оценки их психологической готовности к приему несовершеннолетнего гражданина в семью.  Как правило, такую подготовку осуществляют образовательные, медицинские, социальные организации, организации для детей-сирот и детей, оставшихся без попечения родителей, являющиеся уполномоченными организациями.  Семьи, принявшие ребенка в семью, могут обратиться в центр или  службу сопровождения замещающих семей для получения профессиональной консультативной, юридической, психологической, педагогической, медицинской, социальной помощи. Услуги по сопровождению оказываются бесплатно.  В 2013 году деятельность по подготовке кандидатов осуществляла 871 организация, по сопровождению замещающих семей – 1348 организаций.  Органы опеки и попечительства осуществляют контроль за развитием ребенка и соблюдением его прав в семье </vt:lpstr>
      <vt:lpstr>В 2014 году общее число замещающих семей – 420 000, в которых воспитывается 514 000 детей, оставшихся без попечения родителей.  Ежегодно более 82 % детей-сирот, выявляемых в течение года, передаются на воспитание в семьи.  Если права ребенка в новой семье нарушаются или обнаружены факты жестокого обращения, то производится отобрание ребенка из такой семьи и передача его в другую семью или возврат в организации для детей-сирот.  Возвраты из замещающих семей составили: в 2012 году 6144 детей, в 2013 году на 6,5 % меньше – 5746 детей.  </vt:lpstr>
      <vt:lpstr>После поступления сигнала о неблагополучии ребенка, жестокого обращения с ним, органы опеки и попечительства совместно выезжают в семью и составляют акт обследования условий жизни и воспитания несовершеннолетнего. Обследование должно быть проведено в течение 3 дней со дня поступления в орган опеки и попечительства (в организацию) устных и письменных обращений юридических и физических лиц, содержащих сведений о детях, оставшихся без попечения родителей.  Сигнал о неблагополучии ребенка в семье, признаках жестокого обращения или насилия может поступить от сотрудников образовательных, медицинских, социальных и других организаций, родственников, соседей, посторонних граждан. Сам ребенок также может обратиться за помощью. В 2013 году поступило 143 383 сообщений, из них 969 от детей. </vt:lpstr>
      <vt:lpstr> Сетевое взаимодействие организаций для детей-сирот и детей, оставшихся без попечения родителей, – технология объединения ресурсов нескольких организаций на уровне субъекта РФ для решения проблем, связанных с развитием семейного устройства детей-сирот и, в первую очередь, воспитанников организаций. На базе одной организации создается Ресурсный центр, который занимается аккумуляций инновационного опыта, разрабатывает новые технологии работы и программы обучения; проводит мониторинги и анализирует результаты и др. Организация, входящая в сеть, получает услуги по обучению персонала, информацию о новом региональном и федеральном законодательстве, новых услугах, информацию о кандидатах в замещающие родители для нахождения новой семьи для воспитанников, участвует в совместных мероприятиях </vt:lpstr>
      <vt:lpstr>Презентация PowerPoint</vt:lpstr>
      <vt:lpstr>Мобильная социальная служба для оказания экстренной помощи детям и семьям с детьми, находящимся в трудной жизненной ситуации.  Основной задачей данной практики является оказание неотложной помощи разового характера гражданам, попавшим в трудную жизненную ситуацию и остро нуждающимся в социальной поддержке  </vt:lpstr>
      <vt:lpstr>ОЦЕНКА ЭФФЕКТИВНОСТИ ДЕЯТЕЛЬНОСТИ ВЕДОМСТВ</vt:lpstr>
      <vt:lpstr>              ТЕХНОЛОГИИ</vt:lpstr>
      <vt:lpstr>               продолжение</vt:lpstr>
      <vt:lpstr>            продолжение</vt:lpstr>
      <vt:lpstr>   продолжение</vt:lpstr>
      <vt:lpstr>продолжение</vt:lpstr>
      <vt:lpstr>Презентация PowerPoint</vt:lpstr>
      <vt:lpstr>Презентация PowerPoint</vt:lpstr>
      <vt:lpstr>Презентация PowerPoint</vt:lpstr>
      <vt:lpstr>Формы и методы работы с неблагополучными семьями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  «Семейное благополучие»</vt:lpstr>
      <vt:lpstr>Презентация PowerPoint</vt:lpstr>
      <vt:lpstr>Ожидаемые результаты:</vt:lpstr>
      <vt:lpstr>Надеемся и верим</vt:lpstr>
      <vt:lpstr>СПАСИБО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Современное содержание  деятельности специалистов по профилактике социального сиротства   Шульга Татьяна Ивановна, зав. кафедрой социальной психологии Московского государственного областного университета, доктор психологических наук, профессор</dc:title>
  <dc:creator>User</dc:creator>
  <cp:lastModifiedBy>Lenovo</cp:lastModifiedBy>
  <cp:revision>17</cp:revision>
  <dcterms:created xsi:type="dcterms:W3CDTF">2015-11-21T18:05:46Z</dcterms:created>
  <dcterms:modified xsi:type="dcterms:W3CDTF">2015-11-23T14:02:07Z</dcterms:modified>
</cp:coreProperties>
</file>