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7" name="Рисунок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8880" cy="1252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915640" y="0"/>
            <a:ext cx="6226920" cy="414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/>
          </a:p>
          <a:p>
            <a:pPr algn="just"/>
            <a:r>
              <a:rPr lang="ru-RU" sz="3100" i="1">
                <a:solidFill>
                  <a:srgbClr val="000000"/>
                </a:solidFill>
                <a:latin typeface="Calibri"/>
                <a:ea typeface="Droid Sans Fallback"/>
              </a:rPr>
              <a:t>Особенности подготовки и сопровождения замещающих родителей, принявших на воспитание детей с ОВЗ, сиблингов, подростков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10" name="CustomShape 2"/>
          <p:cNvSpPr/>
          <p:nvPr/>
        </p:nvSpPr>
        <p:spPr>
          <a:xfrm>
            <a:off x="3204000" y="4293000"/>
            <a:ext cx="5615280" cy="208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Ослон В.Н., к. псх. н., доцент</a:t>
            </a:r>
            <a:endParaRPr/>
          </a:p>
        </p:txBody>
      </p:sp>
      <p:pic>
        <p:nvPicPr>
          <p:cNvPr id="111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55640" y="0"/>
            <a:ext cx="1078560" cy="1699200"/>
          </a:xfrm>
          <a:prstGeom prst="rect">
            <a:avLst/>
          </a:prstGeom>
          <a:ln w="9360">
            <a:noFill/>
          </a:ln>
        </p:spPr>
      </p:pic>
      <p:pic>
        <p:nvPicPr>
          <p:cNvPr id="112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00640"/>
            <a:ext cx="2842200" cy="5155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0"/>
            <a:ext cx="8228160" cy="1123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i="1">
                <a:solidFill>
                  <a:srgbClr val="000000"/>
                </a:solidFill>
                <a:latin typeface="Calibri"/>
              </a:rPr>
              <a:t>КРИТЕРИИ РЕСУРСНОСТИ СЕМЬИ ДЛЯ ПРИЕМА РЕБЕНКА – ИНВАЛИДА 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(психодиагностический комплекс)</a:t>
            </a:r>
            <a:endParaRPr/>
          </a:p>
        </p:txBody>
      </p:sp>
      <p:sp>
        <p:nvSpPr>
          <p:cNvPr id="137" name="CustomShape 2"/>
          <p:cNvSpPr/>
          <p:nvPr/>
        </p:nvSpPr>
        <p:spPr>
          <a:xfrm>
            <a:off x="179640" y="1196640"/>
            <a:ext cx="8711640" cy="5659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Наличие в семье кровного ребенка – инвалида с аналогичным заболеванием или опыт семейного воспитания подобного ребенка;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Жизнеспособность семьи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Arial Unicode MS"/>
              </a:rPr>
              <a:t>семья способна справиться со стрессом приема особого ребенка;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  <a:ea typeface="Arial Unicode MS"/>
              </a:rPr>
              <a:t>Наличие хорошо организованной социально – поддерживающей сети;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  <a:ea typeface="Arial Unicode MS"/>
              </a:rPr>
              <a:t>Полная семья, стабильность брака не менее 5 лет, ориентация на продолжение брака;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  <a:ea typeface="Arial Unicode MS"/>
              </a:rPr>
              <a:t>Мотивация приема: гармоничный, альтруистический тип мотивации;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  <a:ea typeface="Arial Unicode MS"/>
              </a:rPr>
              <a:t>Реалистичные ожидания, установка на постоянное размещение или длительные отношения, потребность в идентификации с ребенком, положительный прогноз влияния ребенка на семью;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88360" y="4941000"/>
            <a:ext cx="2341800" cy="1915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57200" y="0"/>
            <a:ext cx="8228160" cy="1123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>
                <a:solidFill>
                  <a:srgbClr val="000000"/>
                </a:solidFill>
                <a:latin typeface="Calibri"/>
              </a:rPr>
              <a:t>КРИТЕРИИ РЕСУРСНОСТИ СЕМЬИ ДЛЯ ПРИЕМА РЕБЕНКА С ИНВАЛИДНОСТЬЮ</a:t>
            </a: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457200" y="980640"/>
            <a:ext cx="8228160" cy="514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Times New Roman"/>
                <a:ea typeface="Arial Unicode MS"/>
              </a:rPr>
              <a:t>удовлетворенность материальным положением семьи, экономическая мобильность, наличие в доме пространства для приемного ребенка;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Times New Roman"/>
                <a:ea typeface="Arial Unicode MS"/>
              </a:rPr>
              <a:t>эмоциональная зрелость, жизнестойкость, ответственность, эмоциональная стабильность, высокая удовлетворенность качеством жизни;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  <a:ea typeface="Arial Unicode MS"/>
              </a:rPr>
              <a:t>высокая оценка своих родительских компетенций, ориентация на поддержку ребенка, наличие опыта воспитания детей</a:t>
            </a:r>
            <a:r>
              <a:rPr lang="ru-RU" sz="3200">
                <a:solidFill>
                  <a:srgbClr val="000000"/>
                </a:solidFill>
                <a:latin typeface="Times New Roman"/>
                <a:ea typeface="Arial Unicode MS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1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76360" y="548640"/>
            <a:ext cx="2266200" cy="1424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Терапевтический уровень подготовки семьи к приему детей сложной категории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457200" y="1412640"/>
            <a:ext cx="8228160" cy="518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3200" i="1" u="sng">
                <a:solidFill>
                  <a:srgbClr val="000000"/>
                </a:solidFill>
                <a:latin typeface="Times New Roman"/>
              </a:rPr>
              <a:t>Целевая группа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 – граждане, принявшие решение о приеме детей сложной категории в семью</a:t>
            </a:r>
            <a:endParaRPr/>
          </a:p>
          <a:p>
            <a:pPr>
              <a:lnSpc>
                <a:spcPct val="90000"/>
              </a:lnSpc>
            </a:pPr>
            <a:r>
              <a:rPr lang="ru-RU" sz="3200" i="1" u="sng">
                <a:solidFill>
                  <a:srgbClr val="000000"/>
                </a:solidFill>
                <a:latin typeface="Times New Roman"/>
              </a:rPr>
              <a:t>Формы организации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: специализированный тренинг по формированию у потенциальных замещающих родителей компетенций по развивающему уходу, комплексной реабилитации ребенка (детей),  развития, интеграции в социальные институты (не менее 24 часов)</a:t>
            </a:r>
            <a:endParaRPr/>
          </a:p>
          <a:p>
            <a:pPr>
              <a:lnSpc>
                <a:spcPct val="90000"/>
              </a:lnSpc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Специалисты: семейные </a:t>
            </a:r>
            <a:endParaRPr/>
          </a:p>
          <a:p>
            <a:pPr>
              <a:lnSpc>
                <a:spcPct val="90000"/>
              </a:lnSpc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психологи (2 специалиста)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4" name="CustomShape 3"/>
          <p:cNvSpPr/>
          <p:nvPr/>
        </p:nvSpPr>
        <p:spPr>
          <a:xfrm>
            <a:off x="6444360" y="5301360"/>
            <a:ext cx="2148480" cy="1555200"/>
          </a:xfrm>
          <a:prstGeom prst="roundRect">
            <a:avLst>
              <a:gd name="adj" fmla="val 10000"/>
            </a:avLst>
          </a:prstGeom>
          <a:blipFill>
            <a:blip r:embed="rId2"/>
            <a:stretch>
              <a:fillRect/>
            </a:stretch>
          </a:blipFill>
          <a:ln w="25560">
            <a:solidFill>
              <a:srgbClr val="FFFFFF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457200" y="0"/>
            <a:ext cx="8228160" cy="1483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ru-RU" sz="4400" b="1" i="1">
                <a:solidFill>
                  <a:srgbClr val="000000"/>
                </a:solidFill>
                <a:latin typeface="Calibri"/>
              </a:rPr>
              <a:t> «</a:t>
            </a:r>
            <a:r>
              <a:rPr lang="ru-RU" sz="3600" b="1" i="1">
                <a:solidFill>
                  <a:srgbClr val="000000"/>
                </a:solidFill>
                <a:latin typeface="Calibri"/>
              </a:rPr>
              <a:t>Сопровождение». Определение понятия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457200" y="1600200"/>
            <a:ext cx="4037040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i="1">
                <a:solidFill>
                  <a:srgbClr val="000000"/>
                </a:solidFill>
                <a:latin typeface="Calibri"/>
              </a:rPr>
              <a:t>содействие, совместное передвижение, помощь одного человека другому в преодолении трудностей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>
                <a:solidFill>
                  <a:srgbClr val="000000"/>
                </a:solidFill>
                <a:latin typeface="Calibri"/>
              </a:rPr>
              <a:t>Сопровождать – идти, ехать вместе с кем-либо в качестве спутника или провожатого (словарь Ушакова)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>
                <a:solidFill>
                  <a:srgbClr val="000000"/>
                </a:solidFill>
                <a:latin typeface="Calibri"/>
              </a:rPr>
              <a:t>Сопровождать—проходить с кем-либо часть его пути в качестве спутника или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 провожатого (словарь Даля) </a:t>
            </a:r>
            <a:endParaRPr/>
          </a:p>
        </p:txBody>
      </p:sp>
      <p:sp>
        <p:nvSpPr>
          <p:cNvPr id="147" name="CustomShape 3"/>
          <p:cNvSpPr/>
          <p:nvPr/>
        </p:nvSpPr>
        <p:spPr>
          <a:xfrm>
            <a:off x="4648320" y="1600200"/>
            <a:ext cx="4037040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Совместность действий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Содействие, помощь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Изменяющиеся потребности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Процессуальность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8B8B8B"/>
                </a:solidFill>
                <a:latin typeface="Calibri"/>
              </a:rPr>
              <a:t>Ограничения во времени (завершенность)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" y="115920"/>
            <a:ext cx="8228160" cy="57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i="1">
                <a:solidFill>
                  <a:srgbClr val="000000"/>
                </a:solidFill>
                <a:latin typeface="Calibri"/>
              </a:rPr>
              <a:t>Сопровождение замещающей семьи</a:t>
            </a:r>
            <a:endParaRPr/>
          </a:p>
        </p:txBody>
      </p:sp>
      <p:sp>
        <p:nvSpPr>
          <p:cNvPr id="149" name="CustomShape 2"/>
          <p:cNvSpPr/>
          <p:nvPr/>
        </p:nvSpPr>
        <p:spPr>
          <a:xfrm>
            <a:off x="251640" y="836640"/>
            <a:ext cx="8890920" cy="575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2200" b="1" i="1">
                <a:solidFill>
                  <a:srgbClr val="000000"/>
                </a:solidFill>
                <a:latin typeface="Times New Roman"/>
              </a:rPr>
              <a:t>Система профессиональной деятельности</a:t>
            </a:r>
            <a:r>
              <a:rPr lang="ru-RU" sz="2200" i="1">
                <a:solidFill>
                  <a:srgbClr val="000000"/>
                </a:solidFill>
                <a:latin typeface="Times New Roman"/>
              </a:rPr>
              <a:t>, направленная на создание комплекса условий для эффективности замещающей семейной заботы.</a:t>
            </a:r>
            <a:endParaRPr/>
          </a:p>
          <a:p>
            <a:pPr>
              <a:lnSpc>
                <a:spcPct val="90000"/>
              </a:lnSpc>
            </a:pPr>
            <a:r>
              <a:rPr lang="ru-RU" sz="2200" b="1" i="1">
                <a:solidFill>
                  <a:srgbClr val="000000"/>
                </a:solidFill>
                <a:latin typeface="Times New Roman"/>
              </a:rPr>
              <a:t>Цель сопровождения</a:t>
            </a:r>
            <a:r>
              <a:rPr lang="ru-RU" sz="2200">
                <a:solidFill>
                  <a:srgbClr val="000000"/>
                </a:solidFill>
                <a:latin typeface="Times New Roman"/>
              </a:rPr>
              <a:t> - создание комплекса условий, способствующих удовлетворению изменяющихся потребностей семьи в осуществлении эффективной замещающей семейной заботы, предупреждение неэффективной заботы, препятствующей обеспечению приемного ребенка семейными эмоционально насыщенными безопасными отношениями привязанности, содействие в разрешении кризисов и восстановлении нормального функционирования. </a:t>
            </a:r>
            <a:endParaRPr/>
          </a:p>
          <a:p>
            <a:pPr>
              <a:lnSpc>
                <a:spcPct val="90000"/>
              </a:lnSpc>
            </a:pPr>
            <a:r>
              <a:rPr lang="ru-RU" sz="2200" b="1" i="1">
                <a:solidFill>
                  <a:srgbClr val="000000"/>
                </a:solidFill>
                <a:latin typeface="Times New Roman"/>
              </a:rPr>
              <a:t>Предмет</a:t>
            </a:r>
            <a:r>
              <a:rPr lang="ru-RU" sz="2200">
                <a:solidFill>
                  <a:srgbClr val="000000"/>
                </a:solidFill>
                <a:latin typeface="Times New Roman"/>
              </a:rPr>
              <a:t> сопровождения замещающей семьи -изменяющиеся потребности семьи и субъектов ее экологической системы в осуществлении эффективной замещающей семейной заботы на сложных этапах становления и развития. Они определяют уровень, содержание, форму, интенсивность сопровождения</a:t>
            </a:r>
            <a:endParaRPr/>
          </a:p>
          <a:p>
            <a:pPr>
              <a:lnSpc>
                <a:spcPct val="90000"/>
              </a:lnSpc>
            </a:pPr>
            <a:r>
              <a:rPr lang="ru-RU" sz="2200" b="1" i="1">
                <a:solidFill>
                  <a:srgbClr val="000000"/>
                </a:solidFill>
                <a:latin typeface="Times New Roman"/>
              </a:rPr>
              <a:t>Важнейшая задача </a:t>
            </a:r>
            <a:r>
              <a:rPr lang="ru-RU" sz="2200">
                <a:solidFill>
                  <a:srgbClr val="000000"/>
                </a:solidFill>
                <a:latin typeface="Times New Roman"/>
              </a:rPr>
              <a:t>- мобилизация, аккумуляция и оптимальная поддержка ресурсов замещающей семьи для полноценного развития приемного ребенка, укрепление ее жизнеспособности</a:t>
            </a:r>
            <a:r>
              <a:rPr lang="ru-RU" sz="2200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57200" y="0"/>
            <a:ext cx="8228160" cy="105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ru-RU" sz="2400">
                <a:solidFill>
                  <a:srgbClr val="000000"/>
                </a:solidFill>
                <a:latin typeface="Calibri"/>
              </a:rPr>
              <a:t>Мишени подготовки и сопровождения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семьи с ребенком - инвалидом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0" y="836640"/>
            <a:ext cx="9142560" cy="6019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Трудности принятия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особенностей личности,  поведения ребенка;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неадекватные ожидания от ребенка,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несоответствующие его возможностям;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нарушения в восприятии родителями внутренней картины болезни и инвалидности ребенка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нарушения привязанности у приемных детей;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низкий уровень интернальности у замещающих родителей и приемных детей;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нарушения структуры семейной системы: низкая сплоченность, хаотичность или чрезмерная жесткость внешних и внутренних границ семейной системы; хаотичность или жесткость иерархии;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динамические характеристики семейной системы: трудности в приспособлении к текущим требованиям жизни и развития семьи, недостаточный обмен информацией в семье, неадекватность выражения чувств, недостаточная взаимная забота, трудности в  удовлетворении эмоциональных потребностей членов семьи, проблемы в организации автономной жизни, уровень конфликтности в семье, инверсия воспитательных ролей родителей</a:t>
            </a:r>
            <a:endParaRPr/>
          </a:p>
        </p:txBody>
      </p:sp>
      <p:pic>
        <p:nvPicPr>
          <p:cNvPr id="15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19920" y="0"/>
            <a:ext cx="3122640" cy="2141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Уровни сопровождения</a:t>
            </a:r>
            <a:endParaRPr/>
          </a:p>
        </p:txBody>
      </p:sp>
      <p:sp>
        <p:nvSpPr>
          <p:cNvPr id="154" name="CustomShape 2"/>
          <p:cNvSpPr/>
          <p:nvPr/>
        </p:nvSpPr>
        <p:spPr>
          <a:xfrm>
            <a:off x="3200400" y="1600200"/>
            <a:ext cx="2741760" cy="1507320"/>
          </a:xfrm>
          <a:prstGeom prst="trapezoid">
            <a:avLst>
              <a:gd name="adj" fmla="val 90915"/>
            </a:avLst>
          </a:prstGeom>
          <a:solidFill>
            <a:srgbClr val="4F81BD"/>
          </a:solidFill>
          <a:ln w="25560">
            <a:solidFill>
              <a:srgbClr val="FFFFFF"/>
            </a:solidFill>
            <a:round/>
          </a:ln>
        </p:spPr>
        <p:txBody>
          <a:bodyPr lIns="43200" tIns="43200" rIns="43200" bIns="43200" anchor="ctr"/>
          <a:lstStyle/>
          <a:p>
            <a:pPr algn="ctr">
              <a:lnSpc>
                <a:spcPct val="90000"/>
              </a:lnSpc>
            </a:pPr>
            <a:r>
              <a:rPr lang="ru-RU" sz="3400">
                <a:solidFill>
                  <a:srgbClr val="FFFFFF"/>
                </a:solidFill>
                <a:latin typeface="Calibri"/>
              </a:rPr>
              <a:t>Экстренный</a:t>
            </a:r>
            <a:endParaRPr/>
          </a:p>
        </p:txBody>
      </p:sp>
      <p:sp>
        <p:nvSpPr>
          <p:cNvPr id="155" name="CustomShape 3"/>
          <p:cNvSpPr/>
          <p:nvPr/>
        </p:nvSpPr>
        <p:spPr>
          <a:xfrm>
            <a:off x="1828800" y="3108960"/>
            <a:ext cx="5484960" cy="1507320"/>
          </a:xfrm>
          <a:prstGeom prst="trapezoid">
            <a:avLst>
              <a:gd name="adj" fmla="val 90915"/>
            </a:avLst>
          </a:prstGeom>
          <a:solidFill>
            <a:srgbClr val="4F81BD"/>
          </a:solidFill>
          <a:ln w="25560">
            <a:solidFill>
              <a:srgbClr val="FFFFFF"/>
            </a:solidFill>
            <a:round/>
          </a:ln>
        </p:spPr>
        <p:txBody>
          <a:bodyPr lIns="43200" tIns="43200" rIns="43200" bIns="43200" anchor="ctr"/>
          <a:lstStyle/>
          <a:p>
            <a:pPr algn="ctr">
              <a:lnSpc>
                <a:spcPct val="90000"/>
              </a:lnSpc>
            </a:pPr>
            <a:r>
              <a:rPr lang="ru-RU" sz="3400">
                <a:solidFill>
                  <a:srgbClr val="FFFFFF"/>
                </a:solidFill>
                <a:latin typeface="Calibri"/>
              </a:rPr>
              <a:t>Кризисный (терапевтический) </a:t>
            </a:r>
            <a:endParaRPr/>
          </a:p>
        </p:txBody>
      </p:sp>
      <p:sp>
        <p:nvSpPr>
          <p:cNvPr id="156" name="CustomShape 4"/>
          <p:cNvSpPr/>
          <p:nvPr/>
        </p:nvSpPr>
        <p:spPr>
          <a:xfrm>
            <a:off x="457200" y="4617360"/>
            <a:ext cx="8228160" cy="1507320"/>
          </a:xfrm>
          <a:prstGeom prst="trapezoid">
            <a:avLst>
              <a:gd name="adj" fmla="val 90915"/>
            </a:avLst>
          </a:prstGeom>
          <a:solidFill>
            <a:srgbClr val="4F81BD"/>
          </a:solidFill>
          <a:ln w="25560">
            <a:solidFill>
              <a:srgbClr val="FFFFFF"/>
            </a:solidFill>
            <a:round/>
          </a:ln>
        </p:spPr>
        <p:txBody>
          <a:bodyPr lIns="43200" tIns="43200" rIns="43200" bIns="43200" anchor="ctr"/>
          <a:lstStyle/>
          <a:p>
            <a:pPr algn="ctr">
              <a:lnSpc>
                <a:spcPct val="90000"/>
              </a:lnSpc>
            </a:pPr>
            <a:r>
              <a:rPr lang="ru-RU" sz="3400">
                <a:solidFill>
                  <a:srgbClr val="FFFFFF"/>
                </a:solidFill>
                <a:latin typeface="Calibri"/>
              </a:rPr>
              <a:t>Базовый (общий)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457200" y="274680"/>
            <a:ext cx="8228160" cy="56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Ход сопровождения (этапы)</a:t>
            </a:r>
            <a:endParaRPr/>
          </a:p>
        </p:txBody>
      </p:sp>
      <p:sp>
        <p:nvSpPr>
          <p:cNvPr id="158" name="CustomShape 2"/>
          <p:cNvSpPr/>
          <p:nvPr/>
        </p:nvSpPr>
        <p:spPr>
          <a:xfrm>
            <a:off x="457200" y="836640"/>
            <a:ext cx="8228160" cy="5288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1 этап: </a:t>
            </a:r>
            <a:r>
              <a:rPr lang="ru-RU" sz="3200" u="sng">
                <a:solidFill>
                  <a:srgbClr val="000000"/>
                </a:solidFill>
                <a:latin typeface="Calibri"/>
              </a:rPr>
              <a:t>Привлечение семьи к получению услуги по сопровождению, открытие случая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Получение задания (направления) от ООП, назначение куратора кризисного случая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Телефонные переговоры с опекуном (при необходимости с членами семьи) о первичном приеме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Первичный прием либо всей семьи в целом, либо законного представителя приемного ребенка вместе с ребенком. Обсуждение сложившейся ситуации, установление рабочего альянса с семьей, определение ее нуждаемости в получении услуги по кризисному сопровождению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274680"/>
            <a:ext cx="8228160" cy="63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Ход сопровождения (пример работы)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457200" y="908640"/>
            <a:ext cx="8228160" cy="5216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2. Составление Маршрута кризисного сопровождения семьи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1</a:t>
            </a:r>
            <a:r>
              <a:rPr lang="ru-RU" sz="3200" b="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этап. Диагностический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2 этап. Конструирование маршрута сопровождения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3 этап. Заключение договоров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4 </a:t>
            </a:r>
            <a:r>
              <a:rPr lang="ru-RU" sz="3200" b="1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Реализация Маршрута сопровождения (срок – в соответствии с потребностями и возможностями семьи, но не более 6 месяцев)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5. 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Мониторинг и оценка результатов  сопровождения семьи, закрытие случая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57200" y="274680"/>
            <a:ext cx="8228160" cy="63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Ход сопровождения (пример работы)</a:t>
            </a:r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457200" y="908640"/>
            <a:ext cx="8228160" cy="5216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2. Составление Маршрута кризисного сопровождения семьи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1</a:t>
            </a:r>
            <a:r>
              <a:rPr lang="ru-RU" sz="3200" b="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этап. Диагностический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2 этап. Конструирование маршрута сопровождения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3 этап. Заключение договоров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4 </a:t>
            </a:r>
            <a:r>
              <a:rPr lang="ru-RU" sz="3200" b="1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Реализация Маршрута сопровождения (срок – в соответствии с потребностями и возможностями семьи, но не более 6 месяцев)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5. 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Мониторинг и оценка результатов  сопровождения семьи, закрытие случая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683640" y="0"/>
            <a:ext cx="8228160" cy="99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ru-RU" sz="2900">
                <a:solidFill>
                  <a:srgbClr val="000000"/>
                </a:solidFill>
                <a:latin typeface="Calibri"/>
              </a:rPr>
              <a:t>ДЕТИ – СИРОТЫ СЛОЖНОЙ КАТЕГОРИИ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179640" y="1196640"/>
            <a:ext cx="8505720" cy="54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подростки старше 10 лет (69%)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дети с ограниченными возможностями здоровья (в среднем 25%)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дети из многодетных семей, проживающие в детских учреждениях – (в среднем до  15%;  наличие одного сиблинга возможно у 90% детей в отдельных РБД)</a:t>
            </a:r>
            <a:endParaRPr/>
          </a:p>
          <a:p>
            <a:pPr>
              <a:lnSpc>
                <a:spcPct val="8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Д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ополнительно: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дети, имеющие проблемы с устройством в связи с этническим статусом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дети – сироты, находящиеся в конфликте с законом;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воспитанники из числа возвращенных детей после неудачного семейного жизнеустройства;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несовершеннолетние беременные и матери из числа воспитанниц.</a:t>
            </a:r>
            <a:endParaRPr/>
          </a:p>
          <a:p>
            <a:pPr>
              <a:lnSpc>
                <a:spcPct val="80000"/>
              </a:lnSpc>
            </a:pPr>
            <a:endParaRPr/>
          </a:p>
        </p:txBody>
      </p:sp>
      <p:sp>
        <p:nvSpPr>
          <p:cNvPr id="115" name="CustomShape 3"/>
          <p:cNvSpPr/>
          <p:nvPr/>
        </p:nvSpPr>
        <p:spPr>
          <a:xfrm>
            <a:off x="2915640" y="836640"/>
            <a:ext cx="3778560" cy="1510560"/>
          </a:xfrm>
          <a:prstGeom prst="roundRect">
            <a:avLst>
              <a:gd name="adj" fmla="val 10000"/>
            </a:avLst>
          </a:prstGeom>
          <a:blipFill>
            <a:blip r:embed="rId2"/>
            <a:stretch>
              <a:fillRect/>
            </a:stretch>
          </a:blipFill>
          <a:ln w="25560">
            <a:solidFill>
              <a:srgbClr val="FFFFFF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Расчет времени на 1 семью 6 месяцев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323640" y="1600200"/>
            <a:ext cx="8361720" cy="525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Всего часов– 435 часов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 i="1">
                <a:solidFill>
                  <a:srgbClr val="000000"/>
                </a:solidFill>
                <a:latin typeface="Calibri"/>
              </a:rPr>
              <a:t>Часов в смену: 3,29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>
                <a:solidFill>
                  <a:srgbClr val="000000"/>
                </a:solidFill>
                <a:latin typeface="Calibri"/>
              </a:rPr>
              <a:t>куратор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Всего часов– 128,5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 i="1">
                <a:solidFill>
                  <a:srgbClr val="000000"/>
                </a:solidFill>
                <a:latin typeface="Calibri"/>
              </a:rPr>
              <a:t>Часов в смену: 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0,97 часа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 i="1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Расчет времени на 1 семью 6 месяцев</a:t>
            </a:r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Специалисты. Основная помощь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Всего: 288,5 часов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 i="1">
                <a:solidFill>
                  <a:srgbClr val="000000"/>
                </a:solidFill>
                <a:latin typeface="Calibri"/>
              </a:rPr>
              <a:t>Часов в смену: 2, 18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Психологи (2 специалиста)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 i="1">
                <a:solidFill>
                  <a:srgbClr val="000000"/>
                </a:solidFill>
                <a:latin typeface="Calibri"/>
              </a:rPr>
              <a:t>Всего часов: 202,5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 i="1">
                <a:solidFill>
                  <a:srgbClr val="000000"/>
                </a:solidFill>
                <a:latin typeface="Calibri"/>
              </a:rPr>
              <a:t>Часов в смену: 1,53часа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Социальный педагог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Всего: 86 часов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b="1" i="1">
                <a:solidFill>
                  <a:srgbClr val="000000"/>
                </a:solidFill>
                <a:latin typeface="Calibri"/>
              </a:rPr>
              <a:t>Часов в смену: 0,65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57200" y="0"/>
            <a:ext cx="8228160" cy="1123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Особенности отношений замещающих и кровных родителей к детям с инвалидностью (мишени подготовки и сопровождения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)</a:t>
            </a:r>
            <a:endParaRPr/>
          </a:p>
        </p:txBody>
      </p:sp>
      <p:sp>
        <p:nvSpPr>
          <p:cNvPr id="168" name="CustomShape 2"/>
          <p:cNvSpPr/>
          <p:nvPr/>
        </p:nvSpPr>
        <p:spPr>
          <a:xfrm>
            <a:off x="0" y="1196640"/>
            <a:ext cx="9142560" cy="5659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500">
                <a:solidFill>
                  <a:srgbClr val="000000"/>
                </a:solidFill>
                <a:latin typeface="Calibri"/>
              </a:rPr>
              <a:t>склонность к чрезмерной опеке, противоречивость отношения к детям, трудности их принятия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500" b="1">
                <a:solidFill>
                  <a:srgbClr val="000000"/>
                </a:solidFill>
                <a:latin typeface="Calibri"/>
              </a:rPr>
              <a:t>ОЖИДАНИЯ РОДИТЕЛЕЙ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500">
                <a:solidFill>
                  <a:srgbClr val="000000"/>
                </a:solidFill>
                <a:latin typeface="Calibri"/>
              </a:rPr>
              <a:t> «</a:t>
            </a:r>
            <a:r>
              <a:rPr lang="ru-RU" sz="3600" b="1">
                <a:solidFill>
                  <a:srgbClr val="000000"/>
                </a:solidFill>
                <a:latin typeface="Calibri"/>
              </a:rPr>
              <a:t>Мистификация»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 – внушение родителями детям того, в чем они нуждаются, кем являются, во что верят (Лидерс)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600" b="1" i="1">
                <a:solidFill>
                  <a:srgbClr val="000000"/>
                </a:solidFill>
                <a:latin typeface="Calibri"/>
              </a:rPr>
              <a:t>Формы мистификации:</a:t>
            </a:r>
            <a:endParaRPr/>
          </a:p>
          <a:p>
            <a:pPr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Calibri"/>
              </a:rPr>
              <a:t> «</a:t>
            </a:r>
            <a:r>
              <a:rPr lang="ru-RU" sz="3600" b="1">
                <a:solidFill>
                  <a:srgbClr val="000000"/>
                </a:solidFill>
                <a:latin typeface="Calibri"/>
              </a:rPr>
              <a:t>приписывание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», которое, в свою очередь, подразделяется на: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приписывание ребенку «</a:t>
            </a:r>
            <a:r>
              <a:rPr lang="ru-RU" sz="3600" b="1">
                <a:solidFill>
                  <a:srgbClr val="000000"/>
                </a:solidFill>
                <a:latin typeface="Calibri"/>
              </a:rPr>
              <a:t>слабости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» (например болезненности, неспособности самому искать выход в трудных ситуациях) и «</a:t>
            </a:r>
            <a:r>
              <a:rPr lang="ru-RU" sz="3600" b="1">
                <a:solidFill>
                  <a:srgbClr val="000000"/>
                </a:solidFill>
                <a:latin typeface="Calibri"/>
              </a:rPr>
              <a:t>негативных качеств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» (низости, аморальности).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Приписывание слабости выражается в следующих высказываниях: «...абсолютно не выносит физической боли», «...не умеет драться, защитить себя, отстоять свои интересы»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«</a:t>
            </a:r>
            <a:r>
              <a:rPr lang="ru-RU" sz="3600" b="1">
                <a:solidFill>
                  <a:srgbClr val="000000"/>
                </a:solidFill>
                <a:latin typeface="Calibri"/>
              </a:rPr>
              <a:t>инвалидизация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» – принудительное  </a:t>
            </a:r>
            <a:r>
              <a:rPr lang="ru-RU" sz="3600" b="1">
                <a:solidFill>
                  <a:srgbClr val="000000"/>
                </a:solidFill>
                <a:latin typeface="Calibri"/>
              </a:rPr>
              <a:t>обесценивание</a:t>
            </a:r>
            <a:r>
              <a:rPr lang="ru-RU" sz="3600">
                <a:solidFill>
                  <a:srgbClr val="000000"/>
                </a:solidFill>
                <a:latin typeface="Calibri"/>
              </a:rPr>
              <a:t> точек зрения ребенка, его планов, намерений, интересов. Инвалидизация выражается в следующих высказываниях: «…он считает, что имеет право распоряжаться своими вещами», «…она еще слишком мала, чтобы спорить с родителями».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600">
                <a:solidFill>
                  <a:srgbClr val="000000"/>
                </a:solidFill>
                <a:latin typeface="Calibri"/>
              </a:rPr>
              <a:t>Трудности отграничения своей любви к ребенку и принятие особенностей его личности от постоянно присутствующего негативного эмоционального фона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57200" y="274680"/>
            <a:ext cx="8228160" cy="84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Противоречивость в отношении родителей к ребенку с ОВЗ </a:t>
            </a:r>
            <a:endParaRPr/>
          </a:p>
        </p:txBody>
      </p:sp>
      <p:graphicFrame>
        <p:nvGraphicFramePr>
          <p:cNvPr id="170" name="Table 2"/>
          <p:cNvGraphicFramePr/>
          <p:nvPr/>
        </p:nvGraphicFramePr>
        <p:xfrm>
          <a:off x="0" y="1124640"/>
          <a:ext cx="9142560" cy="6221880"/>
        </p:xfrm>
        <a:graphic>
          <a:graphicData uri="http://schemas.openxmlformats.org/drawingml/2006/table">
            <a:tbl>
              <a:tblPr/>
              <a:tblGrid>
                <a:gridCol w="4355640"/>
                <a:gridCol w="2592000"/>
                <a:gridCol w="2195280"/>
              </a:tblGrid>
              <a:tr h="143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Calibri"/>
                        </a:rPr>
                        <a:t>Замещающие родители детей –инвалидов, с ОВЗ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>
                          <a:solidFill>
                            <a:srgbClr val="FFFFFF"/>
                          </a:solidFill>
                          <a:latin typeface="Calibri"/>
                        </a:rPr>
                        <a:t>Кровные родители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>
                          <a:solidFill>
                            <a:srgbClr val="FFFFFF"/>
                          </a:solidFill>
                          <a:latin typeface="Calibri"/>
                        </a:rPr>
                        <a:t>Замещающие родители, воспитывающие здорового ребенка</a:t>
                      </a:r>
                      <a:endParaRPr/>
                    </a:p>
                  </a:txBody>
                  <a:tcPr/>
                </a:tc>
              </a:tr>
              <a:tr h="6095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Calibri"/>
                        </a:rPr>
                        <a:t>Пониженная требовательность,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Недостаток родительского авторитета и эмоциональной близости между замещающими родителями и приемными детьми с ОВЗ, трудности принятия детей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недостаток согласия и родительской последовательности , трудности в отношениях с другими членами семьи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Calibri"/>
                        </a:rPr>
                        <a:t>Повышенная требовательность, 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Calibri"/>
                        </a:rPr>
                        <a:t>высокий уровень тревоги в отношении детей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Calibri"/>
                        </a:rPr>
                        <a:t>Неприятие и страх потерять ребенка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Calibri"/>
                        </a:rPr>
                        <a:t>Не придают должного значения потребностям ребенка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Calibri"/>
                        </a:rPr>
                        <a:t>Предъявляют множество требований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>
                          <a:solidFill>
                            <a:srgbClr val="000000"/>
                          </a:solidFill>
                          <a:latin typeface="Calibri"/>
                        </a:rPr>
                        <a:t>Испытывают воспитательную неуверенность 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Противоречивость в отношении родителей к ребенку с ОВЗ </a:t>
            </a:r>
            <a:endParaRPr/>
          </a:p>
        </p:txBody>
      </p:sp>
      <p:sp>
        <p:nvSpPr>
          <p:cNvPr id="172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Не знают что требовать от ребенка;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Недооценивают серьезности состояния здоровья ребенка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Неадекватная структура внутренней картины болезни и инвалидности ребенка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ru-RU" sz="2800">
                <a:solidFill>
                  <a:srgbClr val="000000"/>
                </a:solidFill>
                <a:latin typeface="Calibri"/>
              </a:rPr>
              <a:t>Разновидности родительской внутренней картины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болезни и инвалидности ребенка</a:t>
            </a:r>
            <a:endParaRPr/>
          </a:p>
        </p:txBody>
      </p:sp>
      <p:sp>
        <p:nvSpPr>
          <p:cNvPr id="174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адекватная, реалистическая;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семья тяготится заболеванием ребенка; преувеличение тяжести заболевания;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 недооценка заболевания;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восприятие ребенка как здорового;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формальное.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7200" y="0"/>
            <a:ext cx="8228160" cy="979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</a:rPr>
              <a:t>Основные направления сопровождения замещающей семьи с приемным ребенком – инвалидом, ОВЗ</a:t>
            </a: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0" y="836640"/>
            <a:ext cx="9142560" cy="6019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4200">
                <a:solidFill>
                  <a:srgbClr val="000000"/>
                </a:solidFill>
                <a:latin typeface="Calibri"/>
              </a:rPr>
              <a:t>коррекция структурных и динамических нарушений в функционировании семейной системы, которая проводится в рамках семейного консультирования или психотерапии;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700">
                <a:solidFill>
                  <a:srgbClr val="000000"/>
                </a:solidFill>
                <a:latin typeface="Times New Roman"/>
              </a:rPr>
              <a:t>работа над формированием позитивного образа приемного ребенка у родителей, позитивного образа членов семьи у ребенка через получение чувственного насыщения, наполнения энергией образа,  возможность удовлетворить собственные потребности в присоединении и идентификации, осознание проекций собственных отрицательных и положительных эмоций на другого; получение новых знаний о психологии приемного ребенка с ОВЗ, психологии замещающей семьи и т.д.;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70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3700">
                <a:solidFill>
                  <a:srgbClr val="000000"/>
                </a:solidFill>
                <a:latin typeface="Times New Roman"/>
              </a:rPr>
              <a:t>создание адекватной внутренней картины болезни приемного ребенка у родителей через формирование адекватного представления о комплексе его болезненных ощущений, переживаниях ребенка в отношении своей болезни и ее последствий, понимание сути его заболевания, возможностей лечения и комплексной реабилитации, реальных возможностей и целей, адекватной оценки перспектив развития ребенка, выработку адекватного отношения к заболеванию ребенка, изменение образа жизни и актуализация деятельности, направленной на его развитие и адаптацию, самопринятие</a:t>
            </a:r>
            <a:r>
              <a:rPr lang="ru-RU" sz="2900">
                <a:solidFill>
                  <a:srgbClr val="000000"/>
                </a:solidFill>
                <a:latin typeface="Times New Roman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57200" y="274680"/>
            <a:ext cx="8228160" cy="704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Ресурсная семья для подростка - сироты</a:t>
            </a: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457200" y="1124640"/>
            <a:ext cx="8228160" cy="500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Кровные дети старше приемного ребенка (от 2-х до 5 лет);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Четкая ролевая структура семьи,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Четкая иерархия, сохранность подсистем;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Четкие семейные правила, согласованность и последовательность решений и действий родителей.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274680"/>
            <a:ext cx="8228160" cy="1064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Мишени подготовки и сопровождения (родственная опека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)</a:t>
            </a: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457200" y="1340640"/>
            <a:ext cx="8228160" cy="5327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ситуация вертикальной (из поколения в поколение) травмы в семье, патологизирующие паттерны взаимодействия между ее членами;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паттерны межпоколенных взаимоотношений в семье;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проекции деструктивных семейных сценариев на будущее подростка;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уровень стрессоустойчивости семьи;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негативный эмоциональный фон у опекуна;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преобладание паттернов критики и наказания при явном дефиците поддержки;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дефицит эмоционально близких и четких иерархических отношений;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Мишени подготовки и сопровождения</a:t>
            </a:r>
            <a:endParaRPr/>
          </a:p>
        </p:txBody>
      </p:sp>
      <p:sp>
        <p:nvSpPr>
          <p:cNvPr id="182" name="CustomShape 2"/>
          <p:cNvSpPr/>
          <p:nvPr/>
        </p:nvSpPr>
        <p:spPr>
          <a:xfrm>
            <a:off x="251640" y="1340640"/>
            <a:ext cx="8890920" cy="5515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низкий уровень согласия и в плане ролевых ожиданий друг от друга;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смешение ролевых функций в семье (опекуны вынуждены выполнять как прародительские, так и родительские роли в семье, что осложняло реализацию и тех и других функций);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«застревание» подопечных в роли «идентифицированного клиента», «члена семьи, «создающего неприятности»;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Преобладание паттернов критики и наказания при явном дефиците поддержки.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 семьях с неродственной опекой к мишеням сопровождения можно отнести: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структурный кризис в семье;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незавершенность процессов интеграции приемного ребенка;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эмоциональные ресурсы семьи;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подготовка подростка к самостоятельной жизни.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57200" y="274680"/>
            <a:ext cx="8228160" cy="63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Количество детей-сирот (2013год)</a:t>
            </a:r>
            <a:endParaRPr/>
          </a:p>
        </p:txBody>
      </p:sp>
      <p:graphicFrame>
        <p:nvGraphicFramePr>
          <p:cNvPr id="117" name="Table 2"/>
          <p:cNvGraphicFramePr/>
          <p:nvPr/>
        </p:nvGraphicFramePr>
        <p:xfrm>
          <a:off x="179640" y="980640"/>
          <a:ext cx="8963280" cy="6473160"/>
        </p:xfrm>
        <a:graphic>
          <a:graphicData uri="http://schemas.openxmlformats.org/drawingml/2006/table">
            <a:tbl>
              <a:tblPr/>
              <a:tblGrid>
                <a:gridCol w="4481640"/>
                <a:gridCol w="4481640"/>
              </a:tblGrid>
              <a:tr h="1164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>
                          <a:solidFill>
                            <a:srgbClr val="FFFFFF"/>
                          </a:solidFill>
                          <a:latin typeface="Calibri"/>
                        </a:rPr>
                        <a:t>Количество детей-сирот и детей оставшихся без попечения родителей, в организациях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Calibri"/>
                        </a:rPr>
                        <a:t>Около 112 000</a:t>
                      </a:r>
                      <a:endParaRPr/>
                    </a:p>
                  </a:txBody>
                  <a:tcPr/>
                </a:tc>
              </a:tr>
              <a:tr h="1164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>
                          <a:solidFill>
                            <a:srgbClr val="000000"/>
                          </a:solidFill>
                          <a:latin typeface="Calibri"/>
                        </a:rPr>
                        <a:t>Число детей, переданных на семейные формы воспитания из организаций для детей-сирот в семьи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i="1">
                          <a:solidFill>
                            <a:srgbClr val="0033CC"/>
                          </a:solidFill>
                          <a:latin typeface="Calibri"/>
                        </a:rPr>
                        <a:t>35%</a:t>
                      </a:r>
                      <a:endParaRPr/>
                    </a:p>
                  </a:txBody>
                  <a:tcPr/>
                </a:tc>
              </a:tr>
              <a:tr h="805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Число детей-инвалидов, переданных  в семьи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i="1">
                          <a:solidFill>
                            <a:srgbClr val="0033CC"/>
                          </a:solidFill>
                          <a:latin typeface="Calibri"/>
                        </a:rPr>
                        <a:t>2,4% </a:t>
                      </a:r>
                      <a:endParaRPr/>
                    </a:p>
                  </a:txBody>
                  <a:tcPr/>
                </a:tc>
              </a:tr>
              <a:tr h="805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Число сиблингов, переданных в семьи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/>
                    </a:p>
                  </a:txBody>
                  <a:tcPr/>
                </a:tc>
              </a:tr>
              <a:tr h="116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Число старших подростков, переданных в семьи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/>
                    </a:p>
                  </a:txBody>
                  <a:tcPr/>
                </a:tc>
              </a:tr>
              <a:tr h="1335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Calibri"/>
                        </a:rPr>
                        <a:t>Проблема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b="1" i="1">
                          <a:solidFill>
                            <a:srgbClr val="1F497D"/>
                          </a:solidFill>
                          <a:latin typeface="Calibri"/>
                        </a:rPr>
                        <a:t>отсутствие системы учета других категорий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57200" y="274680"/>
            <a:ext cx="8228160" cy="41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Специальные направления сопровождения семьи (родственная опека)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0" y="764640"/>
            <a:ext cx="9142560" cy="6091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5100">
                <a:solidFill>
                  <a:srgbClr val="000000"/>
                </a:solidFill>
                <a:latin typeface="Calibri"/>
              </a:rPr>
              <a:t>Завершение ситуации вертикальной травмы в семье через: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ru-RU" sz="5100">
                <a:solidFill>
                  <a:srgbClr val="000000"/>
                </a:solidFill>
                <a:latin typeface="Calibri"/>
              </a:rPr>
              <a:t>Работу с историей семьи, выделение и проработку патологизирующих паттернов поведения, передающихся из поколения в поколение – различные виды аддикций, суициды, убийство, в т.ч. собственного ребенка (намеренное или «по недогляду»), депривационное воспитание детей, сиротство, социальная изоляция и др..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ru-RU" sz="5100">
                <a:solidFill>
                  <a:srgbClr val="000000"/>
                </a:solidFill>
                <a:latin typeface="Calibri"/>
              </a:rPr>
              <a:t>Работу с горем и утратой (смерть родителей, близких и т.д.). Работа строится в зависимости от этапа горевания. На первом этапе (период шока) она направлена на поддержку, на втором (период отрицания) – на минимизацию горя, третьем (период принятия)– на  выражение чувств к умершему или к себе (вина, стыд, агрессия), открытие доступа к воспоминаниям,  завершение отношений с умершим;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Специальные направления сопровождения семьи (родственная опека)</a:t>
            </a:r>
            <a:endParaRPr/>
          </a:p>
        </p:txBody>
      </p:sp>
      <p:sp>
        <p:nvSpPr>
          <p:cNvPr id="186" name="CustomShape 2"/>
          <p:cNvSpPr/>
          <p:nvPr/>
        </p:nvSpPr>
        <p:spPr>
          <a:xfrm>
            <a:off x="457200" y="1340640"/>
            <a:ext cx="8228160" cy="525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Развитие способности семьи к валидизации и поддержке подопечного через обучение и отработку членами семьи методов идентификации и вербализации собственных эмоциональных состояний, эмоций других членов семьи, техник психологической поддержки. Проводится в рамках групповой работы или семейного консультирования;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Коррекцию ролевой структуры семьи через четкое распределение семейных ролей, определение внутренних границ семьи – правил взаимоотношений между подсистемами. Проводится в рамках групповой работы или семейного консультирования.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Разработку «жизненного проекта» подростка, включающего в себя определение жизненных целей и задач на конкретных этапах социализации, необходимых для реализации «проекта» личностных качеств и компетенций, способов их развития и достижения, внутренних критериев оценки собственной успешности.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57200" y="274680"/>
            <a:ext cx="8228160" cy="41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Мишени сопровождения (родственная опека)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0" y="692640"/>
            <a:ext cx="9142560" cy="597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ситуация вертикальной (из поколения в поколение) травмы в семье, патологизирующие паттерны взаимодействия между ее членами;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паттерны межпоколенных взаимоотношений в семье;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проекции деструктивных семейных сценариев на будущее подростка;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уровень стрессоустойчивости семьи;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негативный эмоциональный фон у опекуна;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преобладание паттернов критики и наказания при явном дефиците поддержки;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дефицит эмоционально близких и четких иерархических отношений;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низкий уровень согласия и в плане ролевых ожиданий друг от друга;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смешение ролевых функций в семье (опекуны вынуждены выполнять как прародительские, так и родительские роли в семье, что осложняло реализацию и тех и других функций);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«застревание» подопечных в роли «идентифицированного клиента», «члена семьи, «создающего неприятности»;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Преобладание паттернов критики и наказания при явном дефиците поддержки.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 семьях с неродственной опекой к мишеням сопровождения можно отнести: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структурный кризис в семье;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незавершенность процессов интеграции приемного ребенка;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эмоциональные ресурсы семьи;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подготовка подростка к самостоятельной жизни.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Ресурсная семья для сиблингов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Четкая ролевая структура семьи;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Родители воспитывались в многодетной семье (особенно мать);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Один из родителей старший ребенок в семье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57200" y="274680"/>
            <a:ext cx="8228160" cy="41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Специальные направления сопровождения семьи (не родственная опека)</a:t>
            </a:r>
            <a:endParaRPr/>
          </a:p>
        </p:txBody>
      </p:sp>
      <p:sp>
        <p:nvSpPr>
          <p:cNvPr id="192" name="CustomShape 2"/>
          <p:cNvSpPr/>
          <p:nvPr/>
        </p:nvSpPr>
        <p:spPr>
          <a:xfrm>
            <a:off x="457200" y="836640"/>
            <a:ext cx="8228160" cy="590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i="1">
                <a:solidFill>
                  <a:srgbClr val="000000"/>
                </a:solidFill>
                <a:latin typeface="Calibri"/>
              </a:rPr>
              <a:t>Семьи не родственной опеки: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1.Завершение процессов интеграции подопечного подростка в семью через реструктуризацию семейной системы, «открытие» границ детской подсистемы и включение в нее приемного ребенка. Методами работы с семьей могут стать: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договор между членами семьи о правилах взаимодействия между детской и родительской подсистемами и внутри каждой из подсистем;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задания на объединение членов каждой из подсистем (проведение досуга, выполнение интересной работы);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членов детской подсистемы открытия границ детской подсистемы и включение в нее подопечного подростка.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2.Поддержка эмоциональных ресурсов семьи через включение семьи (опекуна) в группу психологической поддержки (взаимопомощи), которая функционирует по принципу “помогая вам, я помогаю себе”, поскольку все ее участники одновременно являются  помогающими и получающими помощь, назначение наставника из числа замещающих родителей, справившихся с подобной ситуацией (при согласии опекуна); обучение членов семьи техникам эмоциональной поддержки;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3.Подготовка подростка к самостоятельной жизни через  разработку его «жизненного проекта», включающего в себя профессиональное самоопределение, формирование установок на стабильную трудовую занятость, профессиональную активность, создание семьи, навыков эффективной коммуникации, развитие жизнеспособности, адекватных копинг-стратегий и т.д.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Эмоциональный ресурс: глубина эмоциональных проявлений, лабильность, эмоциональная компетентность, приемлемость всего диапазона эмоциональных реакций, выразительность экспрессивно-мимических средств и адекватность их применения, уровень контроля над эмоциями, уровень тревожности.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Можно использовать сценарии тренинга «Развитие жизненных целей», под редакцией Е.Г. Трошихиной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457200" y="0"/>
            <a:ext cx="8228160" cy="105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/>
          </a:p>
          <a:p>
            <a:r>
              <a:rPr lang="ru-RU" sz="3100">
                <a:solidFill>
                  <a:srgbClr val="000000"/>
                </a:solidFill>
                <a:latin typeface="Calibri"/>
              </a:rPr>
              <a:t>Факторы, оказывающие влияние на успешность интеграции сиблингов в семье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94" name="CustomShape 2"/>
          <p:cNvSpPr/>
          <p:nvPr/>
        </p:nvSpPr>
        <p:spPr>
          <a:xfrm>
            <a:off x="0" y="836640"/>
            <a:ext cx="9142560" cy="6019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Длительность институционального стажа у детей.  Как правило, в детском доме эмоциональные связи между сиблингами разрушаются. Младшие дети пытаются поддерживать отношения со старшими, при этом старшие братья и сестры теряют к ним интерес. Попадая в замещающую семью, они плохо осознают свои родственные связи, и процесс интеграции у них мало отличается от включения в семью не сиблинговой группы;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  Наличие в ролевой структуре биологической семьи приемных детей парентификации, когда старший  ребенок становится функциональным родителем для младших сиблингов (45% опрошенных), обеспечивая их основные потребности. В замещающей семье они продолжают вести себя как семья, где старший сиблинг остается родителем младших детей. Игнорирование замещающими родителями особенностей семейной системы, сложившейся в биологической семье, приводит к дезинтеграции сиблинговой группы из замещающей семьи;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Негативный опыт эмоциональных отношений у сиблингов в силу  насильственных паттернов взаимодействия в биологической семье, частых смен  замещающих семей. В замещающей семье они проявляют больше вербальной и физической агрессии по сравнению с другими категориями сиблингов и неродственных групп приемных детей как друг с другом, так и с другими членами семьи, что крайне затрудняет процесс их интеграции.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395640" y="274680"/>
            <a:ext cx="8289720" cy="84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Направления работы организации </a:t>
            </a:r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288000" y="1440360"/>
            <a:ext cx="8228160" cy="525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 b="1" i="1">
                <a:solidFill>
                  <a:srgbClr val="000000"/>
                </a:solidFill>
                <a:latin typeface="Times New Roman"/>
              </a:rPr>
              <a:t>Комплексная реабилитация ребенка на основе ресурсного подхода (реабилитолог)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 b="1" i="1">
                <a:solidFill>
                  <a:srgbClr val="000000"/>
                </a:solidFill>
                <a:latin typeface="Times New Roman"/>
              </a:rPr>
              <a:t>Подготовка детей к семейному жизнеустройству (уровни подготовки, мишени подготовки)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 b="1" i="1">
                <a:solidFill>
                  <a:srgbClr val="000000"/>
                </a:solidFill>
                <a:latin typeface="Times New Roman"/>
              </a:rPr>
              <a:t>Привлечение семьи к приему ребенка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 b="1" i="1">
                <a:solidFill>
                  <a:srgbClr val="000000"/>
                </a:solidFill>
                <a:latin typeface="Times New Roman"/>
              </a:rPr>
              <a:t>Диагностика ресурсности семьи для воспитания ребенка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 b="1" i="1">
                <a:solidFill>
                  <a:srgbClr val="000000"/>
                </a:solidFill>
                <a:latin typeface="Times New Roman"/>
              </a:rPr>
              <a:t>Подготовка семьи к приему ребенка (уровни подготовки, мишени подготовки)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 b="1" i="1">
                <a:solidFill>
                  <a:srgbClr val="000000"/>
                </a:solidFill>
                <a:latin typeface="Times New Roman"/>
              </a:rPr>
              <a:t>Сопровождение семьи («терапевтический» уровень сопровождения, технология кризисного случая)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 b="1" i="1">
                <a:solidFill>
                  <a:srgbClr val="000000"/>
                </a:solidFill>
                <a:latin typeface="Times New Roman"/>
              </a:rPr>
              <a:t>Реабилитация ребенка в случае неудачного семейного устройства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22400" y="4581000"/>
            <a:ext cx="2720160" cy="2275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7200" y="274680"/>
            <a:ext cx="8228160" cy="92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ru-RU" sz="3200">
                <a:solidFill>
                  <a:srgbClr val="000000"/>
                </a:solidFill>
                <a:latin typeface="Calibri"/>
              </a:rPr>
              <a:t>Реабилитация</a:t>
            </a:r>
            <a:r>
              <a:rPr lang="ru-RU" sz="3200" b="1" i="1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i="1">
                <a:solidFill>
                  <a:srgbClr val="000000"/>
                </a:solidFill>
                <a:latin typeface="Times New Roman"/>
              </a:rPr>
              <a:t>на основе ресурсного подхода</a:t>
            </a:r>
            <a:r>
              <a:rPr lang="ru-RU" sz="32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457200" y="1124640"/>
            <a:ext cx="8228160" cy="539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организмические, личностные ресурсы, ресурсы социальной сети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новая специальность - реабилитолог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предоставления комплексных услуг социально-психологического, социально-педагогического, профессионально-трудового, медико-социального и организационно – управленческого характера для сохранения, восстановления или расширения сферы жизнедеятельности, преодоления (профилактики) ситуации социальной дезадаптации,   максимально возможной интеграции детей в общество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</a:rPr>
              <a:t>Организация работы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– работа с реабилитационным случаем, наличие реабилитационной команды, консилиум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3" name="CustomShape 3"/>
          <p:cNvSpPr/>
          <p:nvPr/>
        </p:nvSpPr>
        <p:spPr>
          <a:xfrm>
            <a:off x="6012000" y="0"/>
            <a:ext cx="3130560" cy="1318680"/>
          </a:xfrm>
          <a:prstGeom prst="roundRect">
            <a:avLst>
              <a:gd name="adj" fmla="val 10000"/>
            </a:avLst>
          </a:prstGeom>
          <a:blipFill>
            <a:blip r:embed="rId2"/>
            <a:stretch>
              <a:fillRect/>
            </a:stretch>
          </a:blipFill>
          <a:ln w="25560">
            <a:solidFill>
              <a:srgbClr val="FFFFFF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762120" y="76320"/>
            <a:ext cx="7770960" cy="53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ru-RU" sz="2400" b="1" u="sng">
                <a:solidFill>
                  <a:srgbClr val="720829"/>
                </a:solidFill>
                <a:latin typeface="Arial"/>
              </a:rPr>
              <a:t>ПОДГОТОВКА РЕБЕНКА К СЕМЬЕ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152280" y="380880"/>
            <a:ext cx="8990280" cy="647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ru-RU" sz="1900" b="1" i="1" u="sng">
                <a:solidFill>
                  <a:srgbClr val="000000"/>
                </a:solidFill>
                <a:latin typeface="Times New Roman"/>
              </a:rPr>
              <a:t>3 УРОВНЯ ПОДГОТОВКИ</a:t>
            </a:r>
            <a:r>
              <a:rPr lang="ru-RU" sz="1900" b="1" i="1">
                <a:solidFill>
                  <a:srgbClr val="000000"/>
                </a:solidFill>
                <a:latin typeface="Times New Roman"/>
              </a:rPr>
              <a:t>: </a:t>
            </a:r>
            <a:endParaRPr/>
          </a:p>
          <a:p>
            <a:pPr>
              <a:lnSpc>
                <a:spcPct val="120000"/>
              </a:lnSpc>
            </a:pPr>
            <a:r>
              <a:rPr lang="ru-RU" sz="1900" b="1" i="1" u="sng">
                <a:solidFill>
                  <a:srgbClr val="000000"/>
                </a:solidFill>
                <a:latin typeface="Times New Roman"/>
              </a:rPr>
              <a:t>БАЗОВЫЙ, ТЕРАПЕВТИЧЕСКИЙ, СОВМЕСТНЫЙ 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1900" b="1" i="1" u="sng">
                <a:solidFill>
                  <a:srgbClr val="000000"/>
                </a:solidFill>
                <a:latin typeface="Times New Roman"/>
              </a:rPr>
              <a:t>БАЗОВЫЙ УРОВЕНЬ</a:t>
            </a:r>
            <a:endParaRPr/>
          </a:p>
          <a:p>
            <a:pPr>
              <a:lnSpc>
                <a:spcPct val="90000"/>
              </a:lnSpc>
            </a:pPr>
            <a:r>
              <a:rPr lang="ru-RU" sz="1900" b="1" i="1" u="sng">
                <a:solidFill>
                  <a:srgbClr val="000000"/>
                </a:solidFill>
                <a:latin typeface="Times New Roman"/>
              </a:rPr>
              <a:t>Целевая группа</a:t>
            </a:r>
            <a:r>
              <a:rPr lang="ru-RU" sz="1900" b="1">
                <a:solidFill>
                  <a:srgbClr val="000000"/>
                </a:solidFill>
                <a:latin typeface="Times New Roman"/>
              </a:rPr>
              <a:t> – ВСЕ ВОСПИТАННИКИ ДЕТСКОГО ДОМА</a:t>
            </a:r>
            <a:endParaRPr/>
          </a:p>
          <a:p>
            <a:pPr>
              <a:lnSpc>
                <a:spcPct val="90000"/>
              </a:lnSpc>
            </a:pPr>
            <a:r>
              <a:rPr lang="ru-RU" sz="1900" b="1" i="1" u="sng">
                <a:solidFill>
                  <a:srgbClr val="000000"/>
                </a:solidFill>
                <a:latin typeface="Times New Roman"/>
              </a:rPr>
              <a:t>Форма организации</a:t>
            </a:r>
            <a:r>
              <a:rPr lang="ru-RU" sz="1900" b="1">
                <a:solidFill>
                  <a:srgbClr val="000000"/>
                </a:solidFill>
                <a:latin typeface="Times New Roman"/>
              </a:rPr>
              <a:t>: «СЕМЕЙНЫЙ» МОДУЛЬ В РАМКАХ ОБЩЕЙ ПРОГРАММЫ СОЦИАЛИЗАЦИИ (ПОДГОТОВКИ К САМОСТОЯТЕЛЬНОЙ ЖИЗНИ) </a:t>
            </a:r>
            <a:endParaRPr/>
          </a:p>
          <a:p>
            <a:pPr>
              <a:lnSpc>
                <a:spcPct val="90000"/>
              </a:lnSpc>
            </a:pPr>
            <a:r>
              <a:rPr lang="ru-RU" sz="1900" b="1" i="1" u="sng">
                <a:solidFill>
                  <a:srgbClr val="000000"/>
                </a:solidFill>
                <a:latin typeface="Times New Roman"/>
              </a:rPr>
              <a:t>ВОЗРАСТ РЕБЕНКА </a:t>
            </a:r>
            <a:r>
              <a:rPr lang="ru-RU" sz="1900" b="1">
                <a:solidFill>
                  <a:srgbClr val="000000"/>
                </a:solidFill>
                <a:latin typeface="Times New Roman"/>
              </a:rPr>
              <a:t>– 4-6 ЛЕТ (12 ЧАСОВ В ГОД), 7-10 (24 ЧАСА В ГОД),  11-15 лет (32 ЧАСА В ГОД), 3-й – 16-18 (19) лет(48 ЧАСОВ В ГОД) </a:t>
            </a:r>
            <a:endParaRPr/>
          </a:p>
          <a:p>
            <a:pPr>
              <a:lnSpc>
                <a:spcPct val="90000"/>
              </a:lnSpc>
            </a:pPr>
            <a:r>
              <a:rPr lang="ru-RU" sz="1900" b="1" i="1" u="sng">
                <a:solidFill>
                  <a:srgbClr val="000000"/>
                </a:solidFill>
                <a:latin typeface="Times New Roman"/>
              </a:rPr>
              <a:t>ЦЕЛЬ -</a:t>
            </a:r>
            <a:r>
              <a:rPr lang="ru-RU" sz="1900" b="1">
                <a:solidFill>
                  <a:srgbClr val="000000"/>
                </a:solidFill>
                <a:latin typeface="Times New Roman"/>
              </a:rPr>
              <a:t>  ПОЛУЧЕНИЕ ЗНАНИЙ ПО ОСНОВАМ СЕМЕЙНОЙ ПСИХОЛОГИИ, СЕМЕЙНОЙ ЭКОНОМИКЕ, ФОРМИРОВАНИЕ МОДЕЛИ СЕМЕЙНЫХ ОТНОШЕНИЙ В УСЛОВИЯХ СИМУЛЯНТНОЙ СЕМЬИ (ТРЕНИНГ) И В РАМКАХ ВЗАИМООТНОШЕНИЙ С ПЕРЕХОДНЫМИ ОБЪЕКТАМИ (ВОСПИТАТЕЛЯМИ)</a:t>
            </a:r>
            <a:endParaRPr/>
          </a:p>
          <a:p>
            <a:pPr>
              <a:lnSpc>
                <a:spcPct val="90000"/>
              </a:lnSpc>
            </a:pPr>
            <a:r>
              <a:rPr lang="ru-RU" sz="1900" b="1" i="1" u="sng">
                <a:solidFill>
                  <a:srgbClr val="000000"/>
                </a:solidFill>
                <a:latin typeface="Times New Roman"/>
              </a:rPr>
              <a:t>ОСОБЫЕ УСЛОВИЯ</a:t>
            </a:r>
            <a:r>
              <a:rPr lang="ru-RU" sz="1900" b="1">
                <a:solidFill>
                  <a:srgbClr val="000000"/>
                </a:solidFill>
                <a:latin typeface="Times New Roman"/>
              </a:rPr>
              <a:t>: ОРГАНИЗАЦИЯ РЕАБИЛИТАЦИОННОЙ СРЕДЫ В УЧРЕЖДЕНИИ С ЦЕЛЬЮ УВЕЛИЧЕНИЯ ДОСТУПНЫХ ЧЕЛОВЕЧЕСКИХ РЕСУРСОВ ДЛЯ ВОСПИТАННИКОВ, НАСТАВНИКИ, ВОЛОНТЕРЫ, ГОСТЕВАЯ СЕМЬЯ</a:t>
            </a:r>
            <a:endParaRPr/>
          </a:p>
          <a:p>
            <a:pPr>
              <a:lnSpc>
                <a:spcPct val="90000"/>
              </a:lnSpc>
            </a:pPr>
            <a:r>
              <a:rPr lang="ru-RU" sz="1900" b="1" i="1" u="sng">
                <a:solidFill>
                  <a:srgbClr val="000000"/>
                </a:solidFill>
                <a:latin typeface="Times New Roman"/>
              </a:rPr>
              <a:t>СПЕЦИАЛИСТЫ:  </a:t>
            </a:r>
            <a:r>
              <a:rPr lang="ru-RU" sz="1900" b="1">
                <a:solidFill>
                  <a:srgbClr val="000000"/>
                </a:solidFill>
                <a:latin typeface="Times New Roman"/>
              </a:rPr>
              <a:t>ВОСПИТАТЕЛИ, ПСИХОЛОГ со специализацией реабилитолога, психологи со специализацией психология замещающей семьи</a:t>
            </a:r>
            <a:endParaRPr/>
          </a:p>
        </p:txBody>
      </p:sp>
      <p:pic>
        <p:nvPicPr>
          <p:cNvPr id="12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660360" y="0"/>
            <a:ext cx="2662920" cy="2923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57200" y="0"/>
            <a:ext cx="8228160" cy="835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Терапевтический уровень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0" y="764640"/>
            <a:ext cx="9142560" cy="590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</a:rPr>
              <a:t>ЦЕЛЕВАЯ ГРУППА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– дети сложных категорий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Форма организации: индивидуальная и групповая работа</a:t>
            </a:r>
            <a:endParaRPr/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 Срок по потребностям ребенка, но </a:t>
            </a:r>
            <a:r>
              <a:rPr lang="ru-RU" sz="2400" b="1" i="1" u="sng">
                <a:solidFill>
                  <a:srgbClr val="000000"/>
                </a:solidFill>
                <a:latin typeface="Times New Roman"/>
              </a:rPr>
              <a:t>не менее 24 часов</a:t>
            </a:r>
            <a:endParaRPr/>
          </a:p>
          <a:p>
            <a:pPr>
              <a:lnSpc>
                <a:spcPct val="90000"/>
              </a:lnSpc>
            </a:pPr>
            <a:r>
              <a:rPr lang="ru-RU" sz="2400" b="1" i="1" u="sng">
                <a:solidFill>
                  <a:srgbClr val="000000"/>
                </a:solidFill>
                <a:latin typeface="Times New Roman"/>
              </a:rPr>
              <a:t>ЦЕЛЬ -</a:t>
            </a:r>
            <a:r>
              <a:rPr lang="ru-RU" sz="2400" b="1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формирование, актуализация способности к привязанности, формирование нормативных моделей поведения, совладания со стрессом, саморегуляции, жизнеспособности</a:t>
            </a:r>
            <a:endParaRPr/>
          </a:p>
          <a:p>
            <a:pPr>
              <a:lnSpc>
                <a:spcPct val="120000"/>
              </a:lnSpc>
            </a:pPr>
            <a:r>
              <a:rPr lang="ru-RU" sz="2400" b="1" i="1" u="sng">
                <a:solidFill>
                  <a:srgbClr val="000000"/>
                </a:solidFill>
                <a:latin typeface="Times New Roman"/>
              </a:rPr>
              <a:t>ОСОБЫЕ УСЛОВИЯ</a:t>
            </a:r>
            <a:r>
              <a:rPr lang="ru-RU" sz="2400" b="1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организация реабилитационной среды в учреждении с целью увеличения доступных человеческих ресурсов для воспитанников, наставники, волонтеры, гостевая семья</a:t>
            </a:r>
            <a:endParaRPr/>
          </a:p>
          <a:p>
            <a:pPr>
              <a:lnSpc>
                <a:spcPct val="12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</a:rPr>
              <a:t>Специалисты, волонтеры как переходной объект</a:t>
            </a:r>
            <a:endParaRPr/>
          </a:p>
          <a:p>
            <a:pPr>
              <a:lnSpc>
                <a:spcPct val="90000"/>
              </a:lnSpc>
            </a:pPr>
            <a:r>
              <a:rPr lang="ru-RU" sz="2400" b="1" i="1" u="sng">
                <a:solidFill>
                  <a:srgbClr val="000000"/>
                </a:solidFill>
                <a:latin typeface="Times New Roman"/>
              </a:rPr>
              <a:t>СПЕЦИАЛИСТЫ:  </a:t>
            </a:r>
            <a:r>
              <a:rPr lang="ru-RU" sz="2400">
                <a:solidFill>
                  <a:srgbClr val="000000"/>
                </a:solidFill>
                <a:latin typeface="Times New Roman"/>
              </a:rPr>
              <a:t>ВОСПИТАТЕЛИ, </a:t>
            </a:r>
            <a:endParaRPr/>
          </a:p>
          <a:p>
            <a:pPr>
              <a:lnSpc>
                <a:spcPct val="9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</a:rPr>
              <a:t>ПСИХОЛОГ со специализацией по психологической реабилитации, психологи  со специализацией психология замещающей семь</a:t>
            </a:r>
            <a:r>
              <a:rPr lang="ru-RU" sz="3200">
                <a:solidFill>
                  <a:srgbClr val="000000"/>
                </a:solidFill>
                <a:latin typeface="Times New Roman"/>
              </a:rPr>
              <a:t>и</a:t>
            </a:r>
            <a:endParaRPr/>
          </a:p>
        </p:txBody>
      </p:sp>
      <p:pic>
        <p:nvPicPr>
          <p:cNvPr id="12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56360" y="4890960"/>
            <a:ext cx="2986200" cy="1965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Calibri"/>
              </a:rPr>
              <a:t>ОСОБЕННОСТИ ФОРМИРОВАНИЯ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Calibri"/>
              </a:rPr>
              <a:t>ПРИВЯЗАННОСТИ У ДЕТЕЙ-СИРОТ К ЗАМЕЩАЮЩЕЙ СЕМЬЕ</a:t>
            </a:r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179640" y="1600200"/>
            <a:ext cx="8962920" cy="525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1. </a:t>
            </a:r>
            <a:r>
              <a:rPr lang="ru-RU" sz="2800" b="1">
                <a:solidFill>
                  <a:srgbClr val="000000"/>
                </a:solidFill>
                <a:latin typeface="Calibri"/>
              </a:rPr>
              <a:t>ОРИЕНТАЦИЯ НА ольфакторные и тактильные стимулы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b="1">
                <a:solidFill>
                  <a:srgbClr val="000000"/>
                </a:solidFill>
                <a:latin typeface="Calibri"/>
              </a:rPr>
              <a:t>2. Глухота к экспрессивно – мимическим, вербальным стимулам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b="1">
                <a:solidFill>
                  <a:srgbClr val="000000"/>
                </a:solidFill>
                <a:latin typeface="Calibri"/>
              </a:rPr>
              <a:t>3. Ориентация на четкие правила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b="1">
                <a:solidFill>
                  <a:srgbClr val="000000"/>
                </a:solidFill>
                <a:latin typeface="Calibri"/>
              </a:rPr>
              <a:t>4.Постоянная проверка границ «принятия», поиск тотального внимания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b="1">
                <a:solidFill>
                  <a:srgbClr val="000000"/>
                </a:solidFill>
                <a:latin typeface="Calibri"/>
              </a:rPr>
              <a:t>5. Попытка установить коалиционные или симбиотические отношения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b="1">
                <a:solidFill>
                  <a:srgbClr val="000000"/>
                </a:solidFill>
                <a:latin typeface="Calibri"/>
              </a:rPr>
              <a:t>6. Ожидание идеальных родителей на фоне истощения ресурсов привязанности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2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28360" y="5229360"/>
            <a:ext cx="2914200" cy="1424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000" b="1">
                <a:solidFill>
                  <a:srgbClr val="000000"/>
                </a:solidFill>
                <a:latin typeface="Times New Roman"/>
              </a:rPr>
              <a:t>Привлечение граждан к приему ребенка – сироты сложной категории</a:t>
            </a:r>
            <a:endParaRPr/>
          </a:p>
        </p:txBody>
      </p:sp>
      <p:sp>
        <p:nvSpPr>
          <p:cNvPr id="134" name="CustomShape 2"/>
          <p:cNvSpPr/>
          <p:nvPr/>
        </p:nvSpPr>
        <p:spPr>
          <a:xfrm>
            <a:off x="179640" y="1412640"/>
            <a:ext cx="8962920" cy="5443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Внутренний и внешний рекрутинг (Наставники детей, замещающие семьи, волонтеры)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Работа со СМИ по созданию позитивного имиджа семьи, воспитывающей ребенка-сироту сложной категории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Социальная реклама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Times New Roman"/>
              </a:rPr>
              <a:t>Наличие особой формы семейного устройства: замещающая профессиональная семья для особо тяжелых детей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5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948360" y="4844880"/>
            <a:ext cx="2194200" cy="2011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3039</Words>
  <Application>Microsoft Office PowerPoint</Application>
  <PresentationFormat>Экран (4:3)</PresentationFormat>
  <Paragraphs>294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</cp:revision>
  <dcterms:modified xsi:type="dcterms:W3CDTF">2015-11-23T13:57:06Z</dcterms:modified>
</cp:coreProperties>
</file>