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41" r:id="rId3"/>
    <p:sldId id="342" r:id="rId4"/>
    <p:sldId id="343" r:id="rId5"/>
    <p:sldId id="344" r:id="rId6"/>
    <p:sldId id="329" r:id="rId7"/>
    <p:sldId id="345" r:id="rId8"/>
    <p:sldId id="349" r:id="rId9"/>
    <p:sldId id="346" r:id="rId10"/>
    <p:sldId id="347" r:id="rId11"/>
    <p:sldId id="351" r:id="rId12"/>
    <p:sldId id="348" r:id="rId13"/>
    <p:sldId id="354" r:id="rId14"/>
    <p:sldId id="350" r:id="rId15"/>
    <p:sldId id="352" r:id="rId16"/>
    <p:sldId id="353" r:id="rId17"/>
    <p:sldId id="317" r:id="rId18"/>
    <p:sldId id="331" r:id="rId19"/>
    <p:sldId id="300" r:id="rId20"/>
    <p:sldId id="328" r:id="rId21"/>
    <p:sldId id="319" r:id="rId22"/>
    <p:sldId id="320" r:id="rId23"/>
    <p:sldId id="308" r:id="rId24"/>
    <p:sldId id="315" r:id="rId25"/>
    <p:sldId id="323" r:id="rId26"/>
    <p:sldId id="310" r:id="rId27"/>
    <p:sldId id="326" r:id="rId28"/>
    <p:sldId id="327" r:id="rId29"/>
    <p:sldId id="325" r:id="rId30"/>
    <p:sldId id="324" r:id="rId31"/>
    <p:sldId id="313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99FF"/>
    <a:srgbClr val="990000"/>
    <a:srgbClr val="FFFF00"/>
    <a:srgbClr val="CCCCFF"/>
    <a:srgbClr val="EC615E"/>
    <a:srgbClr val="FFCCC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3F7EE-11FE-4E02-AAAA-728A8BC1813B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2619A-13B2-4103-8F1F-ADAFB4FB5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5ABCF-8BA7-49B2-92AD-2127A560946C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905B4-8B36-48BF-B117-9FDEFB6A4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58DE7-4302-4118-921D-9764DF1133F4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EA187-7FAF-4A0B-8BCF-093225444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345B1-D64D-4249-8669-BAA3B2447FF6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6A752-696E-4A6B-A9C5-4BFF5C84F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FD3A7-29FC-4338-99BB-C54BF26F36F0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0462F-EC05-4D58-8505-50666930D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81C36-67E1-4CFB-9EB1-B693F53CE55E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0BCF-7F86-4B7E-8FF5-7DA62B384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BDC5F-3EA7-42A6-AA02-E7E9618FE54E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16064-8BD9-47A9-B374-6903F11DF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E5A22-E530-4A33-8DD3-C96A3308206F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148EF-FD12-494C-B30C-07B6ECFD2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84F90-E1E7-416A-A2C7-81945F5DE97D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E3AB6-F8F0-4EBB-95A5-4862B235B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C19F2-08F4-46D7-BC38-196A78C8E18E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3D170-2DAE-466A-B6C0-69636FC62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DE24-1B3A-473A-BC65-6C48BDEE93AB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4FEC-AFAE-427D-9C64-8692A5DD5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EBDFB5-F62B-4589-A556-39A0D8574C9C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13637B-7741-43D2-A81C-BC15827E3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1.xls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296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913" y="260350"/>
            <a:ext cx="76327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ДЕПАРТАМЕНТ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ТРУДА И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СОЦИАЛЬНОЙ ЗАЩИТЫ НАСЕЛЕНИЯ ГОРОДА МОСКВЫ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878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127562, г.Москва, ул.Декабристов, д.8, кор.3, телефон: 8 (499) 907-93-55, факс: 8 (499)745-67-09,  </a:t>
            </a:r>
          </a:p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e-mail: alye</a:t>
            </a:r>
            <a:r>
              <a:rPr lang="ru-RU" sz="1200" b="1">
                <a:cs typeface="Tahoma" pitchFamily="34" charset="0"/>
              </a:rPr>
              <a:t>_</a:t>
            </a:r>
            <a:r>
              <a:rPr lang="ru-RU" sz="1200" b="1">
                <a:latin typeface="Tahoma" pitchFamily="34" charset="0"/>
                <a:cs typeface="Tahoma" pitchFamily="34" charset="0"/>
              </a:rPr>
              <a:t>parusa@dszn.ru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813" y="549275"/>
            <a:ext cx="72009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ГБУ ЦССВ «АЛЫЕ ПАРУСА»</a:t>
            </a:r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323528" y="2060848"/>
            <a:ext cx="8496944" cy="2232248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36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«</a:t>
            </a:r>
            <a:r>
              <a:rPr lang="ru-RU" sz="32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Реформирование детского дома в Центр содействия семейному воспитанию: правовые, организационные, кадровые, методические аспекты»</a:t>
            </a:r>
            <a:endParaRPr lang="ru-RU" sz="3200" b="1" i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611560" y="4797152"/>
            <a:ext cx="7848600" cy="936104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Директор </a:t>
            </a:r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ГБУ ЦССВ «АЛЫЕ ПАРУСА»</a:t>
            </a:r>
          </a:p>
          <a:p>
            <a:pPr algn="ctr"/>
            <a:r>
              <a:rPr lang="ru-RU" sz="24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Немтинова</a:t>
            </a: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 </a:t>
            </a: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Ирина </a:t>
            </a: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Альбертовна</a:t>
            </a:r>
            <a:endParaRPr lang="ru-RU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92080" y="908720"/>
            <a:ext cx="3456384" cy="100811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Обучающий семинар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25-26 ноября 2015 года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г. Владивосток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296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913" y="260350"/>
            <a:ext cx="76327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ДЕПАРТАМЕНТ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ТРУДА И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СОЦИАЛЬНОЙ ЗАЩИТЫ НАСЕЛЕНИЯ ГОРОДА МОСКВЫ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878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127562, г.Москва, ул.Декабристов, д.8, кор.3, телефон: 8 (499) 907-93-55, факс: 8 (499)745-67-09,  </a:t>
            </a:r>
          </a:p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e-mail: alye</a:t>
            </a:r>
            <a:r>
              <a:rPr lang="ru-RU" sz="1200" b="1">
                <a:cs typeface="Tahoma" pitchFamily="34" charset="0"/>
              </a:rPr>
              <a:t>_</a:t>
            </a:r>
            <a:r>
              <a:rPr lang="ru-RU" sz="1200" b="1">
                <a:latin typeface="Tahoma" pitchFamily="34" charset="0"/>
                <a:cs typeface="Tahoma" pitchFamily="34" charset="0"/>
              </a:rPr>
              <a:t>parusa@dszn.ru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813" y="549275"/>
            <a:ext cx="72009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ГБУ ЦССВ «АЛЫЕ ПАРУСА»</a:t>
            </a:r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79512" y="1772816"/>
            <a:ext cx="8784976" cy="4392488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r>
              <a:rPr lang="ru-RU" sz="1400" b="1" dirty="0" smtClean="0">
                <a:solidFill>
                  <a:schemeClr val="hlink"/>
                </a:solidFill>
                <a:latin typeface="Times New Roman" pitchFamily="18" charset="0"/>
                <a:cs typeface="Tahoma" pitchFamily="34" charset="0"/>
              </a:rPr>
              <a:t>Комплекс  подготовительно-организационных мероприятий:</a:t>
            </a:r>
          </a:p>
          <a:p>
            <a:endParaRPr lang="ru-RU" sz="1400" b="1" dirty="0" smtClean="0">
              <a:solidFill>
                <a:schemeClr val="hlink"/>
              </a:solidFill>
              <a:latin typeface="Times New Roman" pitchFamily="18" charset="0"/>
              <a:cs typeface="Tahoma" pitchFamily="34" charset="0"/>
            </a:endParaRPr>
          </a:p>
          <a:p>
            <a:pPr marL="85725" indent="-85725">
              <a:lnSpc>
                <a:spcPts val="2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Определен маршрут вывода (перевода) воспитанников из организаций для детей-сирот, подлежащих ликвидации или реорганизации</a:t>
            </a:r>
          </a:p>
          <a:p>
            <a:pPr>
              <a:lnSpc>
                <a:spcPts val="2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Обеспечено проведение комплексного  индивидуального обследования каждого ребенка,</a:t>
            </a:r>
          </a:p>
          <a:p>
            <a:pPr>
              <a:lnSpc>
                <a:spcPts val="2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Определены наиболее соответствующие потребностям ребенка формы устройства, типы или виды организаций для детей-сирот;</a:t>
            </a:r>
          </a:p>
          <a:p>
            <a:pPr>
              <a:lnSpc>
                <a:spcPts val="2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Осуществлены мероприятия по  подготовке воспитанников к переводу в другую организацию;</a:t>
            </a:r>
          </a:p>
          <a:p>
            <a:pPr>
              <a:lnSpc>
                <a:spcPts val="2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Содействие ознакомлению воспитанников с местом их будущего проживания, включая  его посещение, </a:t>
            </a:r>
          </a:p>
          <a:p>
            <a:pPr>
              <a:lnSpc>
                <a:spcPts val="2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Создавались условия для комфортного и безопасного приема и размещения воспитанников </a:t>
            </a:r>
          </a:p>
          <a:p>
            <a:pPr>
              <a:lnSpc>
                <a:spcPts val="2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Привлекались значимые для воспитанников работники реформируемых организации для детей-сирот, с учетом их квалификации, способности к восприятию новых требований</a:t>
            </a:r>
          </a:p>
          <a:p>
            <a:pPr>
              <a:lnSpc>
                <a:spcPts val="2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Проведена информационная кампания о причинах, порядке и сроках реорганизации, правах и обязанностях  работников (в том числе гарантиях, связанных с возможностью трудоустройства, назначения пенсии и т.д.).</a:t>
            </a:r>
          </a:p>
          <a:p>
            <a:pPr>
              <a:lnSpc>
                <a:spcPts val="2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Организовано консультирование работников  о возможности стать опекунами или попечителями над  воспитанниками, а также оказывалось содействие в подготовке  необходимого для этого документов;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251520" y="980728"/>
            <a:ext cx="8642350" cy="681038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Организационное обеспечение реформирования детского дома в </a:t>
            </a:r>
          </a:p>
          <a:p>
            <a:pPr algn="ctr"/>
            <a:r>
              <a:rPr lang="ru-RU" sz="20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Центр содействия семейному воспитанию в городе Москве</a:t>
            </a:r>
          </a:p>
        </p:txBody>
      </p:sp>
      <p:sp>
        <p:nvSpPr>
          <p:cNvPr id="9" name="Овал 8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296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913" y="260350"/>
            <a:ext cx="76327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ДЕПАРТАМЕНТ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ТРУДА И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СОЦИАЛЬНОЙ ЗАЩИТЫ НАСЕЛЕНИЯ ГОРОДА МОСКВЫ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9388" y="6329045"/>
            <a:ext cx="878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127562, г.Москва, ул.Декабристов, д.8, кор.3, телефон: 8 (499) 907-93-55, факс: 8 (499)745-67-09,  </a:t>
            </a:r>
          </a:p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e-mail: alye</a:t>
            </a:r>
            <a:r>
              <a:rPr lang="ru-RU" sz="1200" b="1">
                <a:cs typeface="Tahoma" pitchFamily="34" charset="0"/>
              </a:rPr>
              <a:t>_</a:t>
            </a:r>
            <a:r>
              <a:rPr lang="ru-RU" sz="1200" b="1">
                <a:latin typeface="Tahoma" pitchFamily="34" charset="0"/>
                <a:cs typeface="Tahoma" pitchFamily="34" charset="0"/>
              </a:rPr>
              <a:t>parusa@dszn.ru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813" y="549275"/>
            <a:ext cx="72009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ГБУ ЦССВ «АЛЫЕ ПАРУСА»</a:t>
            </a: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483768" y="836712"/>
            <a:ext cx="5256584" cy="432048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Условия проживания воспитанников в ЦССВ после капитального ремонта</a:t>
            </a:r>
            <a:endParaRPr lang="ru-RU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pic>
        <p:nvPicPr>
          <p:cNvPr id="7" name="Picture 2" descr="C:\Users\User\Desktop\род школа\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340768"/>
            <a:ext cx="2592288" cy="2592288"/>
          </a:xfrm>
          <a:prstGeom prst="rect">
            <a:avLst/>
          </a:prstGeom>
          <a:noFill/>
        </p:spPr>
      </p:pic>
      <p:pic>
        <p:nvPicPr>
          <p:cNvPr id="10" name="Picture 6" descr="C:\Users\User\Desktop\род школа\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39121"/>
            <a:ext cx="2607955" cy="259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Users\User\Desktop\род школа\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77072"/>
            <a:ext cx="282754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12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3" descr="C:\Users\Sony\Downloads\фото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077073"/>
            <a:ext cx="2736305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64938" y="3989413"/>
            <a:ext cx="2899675" cy="2103884"/>
          </a:xfrm>
          <a:prstGeom prst="rect">
            <a:avLst/>
          </a:prstGeom>
        </p:spPr>
      </p:pic>
      <p:pic>
        <p:nvPicPr>
          <p:cNvPr id="16" name="Picture 2" descr="C:\Users\Sony\Downloads\фото (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9062" y="1404950"/>
            <a:ext cx="298587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296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913" y="260350"/>
            <a:ext cx="76327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ДЕПАРТАМЕНТ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ТРУДА И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СОЦИАЛЬНОЙ ЗАЩИТЫ НАСЕЛЕНИЯ ГОРОДА МОСКВЫ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878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Tahoma" pitchFamily="34" charset="0"/>
                <a:cs typeface="Tahoma" pitchFamily="34" charset="0"/>
              </a:rPr>
              <a:t>127562, г.Москва, ул.Декабристов, д.8, кор.3, телефон: 8 (499) 907-93-55, факс: 8 (499)745-67-09,  </a:t>
            </a:r>
          </a:p>
          <a:p>
            <a:pPr algn="ctr"/>
            <a:r>
              <a:rPr lang="ru-RU" sz="1200" b="1" dirty="0" err="1">
                <a:latin typeface="Tahoma" pitchFamily="34" charset="0"/>
                <a:cs typeface="Tahoma" pitchFamily="34" charset="0"/>
              </a:rPr>
              <a:t>e-mail</a:t>
            </a:r>
            <a:r>
              <a:rPr lang="ru-RU" sz="1200" b="1" dirty="0">
                <a:latin typeface="Tahoma" pitchFamily="34" charset="0"/>
                <a:cs typeface="Tahoma" pitchFamily="34" charset="0"/>
              </a:rPr>
              <a:t>: </a:t>
            </a:r>
            <a:r>
              <a:rPr lang="ru-RU" sz="1200" b="1" dirty="0" err="1">
                <a:latin typeface="Tahoma" pitchFamily="34" charset="0"/>
                <a:cs typeface="Tahoma" pitchFamily="34" charset="0"/>
              </a:rPr>
              <a:t>alye</a:t>
            </a:r>
            <a:r>
              <a:rPr lang="ru-RU" sz="1200" b="1" dirty="0" err="1">
                <a:cs typeface="Tahoma" pitchFamily="34" charset="0"/>
              </a:rPr>
              <a:t>_</a:t>
            </a:r>
            <a:r>
              <a:rPr lang="ru-RU" sz="1200" b="1" dirty="0" err="1">
                <a:latin typeface="Tahoma" pitchFamily="34" charset="0"/>
                <a:cs typeface="Tahoma" pitchFamily="34" charset="0"/>
              </a:rPr>
              <a:t>parusa@dszn.ru</a:t>
            </a:r>
            <a:endParaRPr lang="ru-RU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813" y="549275"/>
            <a:ext cx="72009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ГБУ ЦССВ «АЛЫЕ ПАРУСА»</a:t>
            </a:r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79512" y="980729"/>
            <a:ext cx="8786366" cy="5184576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 lIns="144000" tIns="0" rIns="0" bIns="0">
            <a:noAutofit/>
          </a:bodyPr>
          <a:lstStyle/>
          <a:p>
            <a:r>
              <a:rPr lang="ru-RU" sz="1600" b="1" dirty="0" smtClean="0">
                <a:solidFill>
                  <a:schemeClr val="hlink"/>
                </a:solidFill>
                <a:latin typeface="Times New Roman" pitchFamily="18" charset="0"/>
                <a:cs typeface="Tahoma" pitchFamily="34" charset="0"/>
              </a:rPr>
              <a:t>Основные организационные мероприятия, направленные на создание в ЦССВ условий проживания воспитанников, приближенных к семейным: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был реализован квартирный тип проживания, т.е. оборудовали жилые комнаты, санузлами, помещениями для отдыха, игр, занятий, а также бытовыми помещениями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устроили  семейный быт в каждой группе с учетом пожеланий детей и педагогических работников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оборудовали индивидуальное пространства для занятий и отдыха, приобретали личные вещи для детей по возможности с участием самих детей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обеспечили наличие оборудования и инвентаря, мебели, технических и аудиовизуальных средств воспитания и обучения приближенных к семейным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разрешили расположение личных вещей воспитанников в т.ч. одежды, и других вещей, в комнате детей или других помещениях, отведенных под проживание группы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сформировали группы воспитанников, не превышающие 8 человек, из воспитанников разного возраста и состояния здоровья, полнородных 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сиблингов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неполнородных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братьев и сестер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закрепили за воспитательной группой ограниченное количество педагогических работников (социальных мам (пап))</a:t>
            </a:r>
          </a:p>
          <a:p>
            <a:pPr algn="ctr"/>
            <a:endParaRPr lang="ru-RU" sz="1600" b="1" i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-315416"/>
            <a:ext cx="8892482" cy="714743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61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296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913" y="260350"/>
            <a:ext cx="76327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ДЕПАРТАМЕНТ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ТРУДА И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СОЦИАЛЬНОЙ ЗАЩИТЫ НАСЕЛЕНИЯ ГОРОДА МОСКВЫ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878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127562, г.Москва, ул.Декабристов, д.8, кор.3, телефон: 8 (499) 907-93-55, факс: 8 (499)745-67-09,  </a:t>
            </a:r>
          </a:p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e-mail: alye</a:t>
            </a:r>
            <a:r>
              <a:rPr lang="ru-RU" sz="1200" b="1">
                <a:cs typeface="Tahoma" pitchFamily="34" charset="0"/>
              </a:rPr>
              <a:t>_</a:t>
            </a:r>
            <a:r>
              <a:rPr lang="ru-RU" sz="1200" b="1">
                <a:latin typeface="Tahoma" pitchFamily="34" charset="0"/>
                <a:cs typeface="Tahoma" pitchFamily="34" charset="0"/>
              </a:rPr>
              <a:t>parusa@dszn.ru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813" y="549275"/>
            <a:ext cx="72009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ГБУ ЦССВ «АЛЫЕ ПАРУСА»</a:t>
            </a:r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251520" y="2060848"/>
            <a:ext cx="8642350" cy="3744416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Сохранение и укрепление кадрового потенциала организации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на системной основе обучающих мероприятий для сотрудников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производственной практики на базе ЦССВ для выпускников ВУЗов, с целью подготовки молодых кадров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Реализованы меры материального стимулирования работников, включая установление соответствующих сложности их работы размеров и условий оплаты труда </a:t>
            </a:r>
          </a:p>
          <a:p>
            <a:pPr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251520" y="1124744"/>
            <a:ext cx="8642350" cy="681038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Кадровое обеспечение реформирования организаций для детей-сирот в городе Москве :</a:t>
            </a:r>
          </a:p>
        </p:txBody>
      </p:sp>
      <p:sp>
        <p:nvSpPr>
          <p:cNvPr id="9" name="Овал 8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296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913" y="260350"/>
            <a:ext cx="76327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ДЕПАРТАМЕНТ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ТРУДА И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СОЦИАЛЬНОЙ ЗАЩИТЫ НАСЕЛЕНИЯ ГОРОДА МОСКВЫ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878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127562, г.Москва, ул.Декабристов, д.8, кор.3, телефон: 8 (499) 907-93-55, факс: 8 (499)745-67-09,  </a:t>
            </a:r>
          </a:p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e-mail: alye</a:t>
            </a:r>
            <a:r>
              <a:rPr lang="ru-RU" sz="1200" b="1">
                <a:cs typeface="Tahoma" pitchFamily="34" charset="0"/>
              </a:rPr>
              <a:t>_</a:t>
            </a:r>
            <a:r>
              <a:rPr lang="ru-RU" sz="1200" b="1">
                <a:latin typeface="Tahoma" pitchFamily="34" charset="0"/>
                <a:cs typeface="Tahoma" pitchFamily="34" charset="0"/>
              </a:rPr>
              <a:t>parusa@dszn.ru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813" y="549275"/>
            <a:ext cx="72009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ГБУ ЦССВ «АЛЫЕ ПАРУСА»</a:t>
            </a: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5364088" y="5517231"/>
            <a:ext cx="3240360" cy="432049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15875">
            <a:solidFill>
              <a:schemeClr val="bg2">
                <a:lumMod val="90000"/>
              </a:schemeClr>
            </a:solidFill>
            <a:round/>
            <a:headEnd/>
            <a:tailEnd/>
          </a:ln>
          <a:effectLst>
            <a:outerShdw blurRad="533400" dist="50800" algn="ctr" rotWithShape="0">
              <a:srgbClr val="000000">
                <a:alpha val="72000"/>
              </a:srgbClr>
            </a:outerShdw>
          </a:effectLst>
          <a:scene3d>
            <a:camera prst="orthographicFront"/>
            <a:lightRig rig="threePt" dir="t"/>
          </a:scene3d>
          <a:sp3d>
            <a:bevelT w="298450"/>
          </a:sp3d>
        </p:spPr>
        <p:txBody>
          <a:bodyPr/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100% </a:t>
            </a:r>
            <a:r>
              <a:rPr lang="ru-RU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педагогических работников </a:t>
            </a:r>
            <a:endParaRPr lang="ru-RU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23528" y="980728"/>
            <a:ext cx="8570342" cy="612934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Сложившаяся система повышения квалификации специалистов ЦССВ</a:t>
            </a:r>
          </a:p>
          <a:p>
            <a:pPr algn="ctr"/>
            <a:r>
              <a:rPr lang="ru-RU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 «Алые паруса» включает в себя:</a:t>
            </a: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4572000" y="3861048"/>
            <a:ext cx="4176464" cy="1368152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15875">
            <a:solidFill>
              <a:schemeClr val="bg2">
                <a:lumMod val="90000"/>
              </a:schemeClr>
            </a:solidFill>
            <a:round/>
            <a:headEnd/>
            <a:tailEnd/>
          </a:ln>
          <a:effectLst>
            <a:outerShdw blurRad="533400" dist="50800" algn="ctr" rotWithShape="0">
              <a:srgbClr val="000000">
                <a:alpha val="72000"/>
              </a:srgbClr>
            </a:outerShdw>
          </a:effectLst>
          <a:scene3d>
            <a:camera prst="orthographicFront"/>
            <a:lightRig rig="threePt" dir="t"/>
          </a:scene3d>
          <a:sp3d>
            <a:bevelT w="298450"/>
          </a:sp3d>
        </p:spPr>
        <p:txBody>
          <a:bodyPr/>
          <a:lstStyle/>
          <a:p>
            <a:r>
              <a:rPr lang="ru-RU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Более 80% специалистов являются участниками опытно -экспериментальной деятельности по теме «Социальные технологии подбора детям сиротам замещающей семьи в условиях мегаполиса»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4644008" y="1700808"/>
            <a:ext cx="3744416" cy="864097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15875">
            <a:solidFill>
              <a:schemeClr val="bg2">
                <a:lumMod val="90000"/>
              </a:schemeClr>
            </a:solidFill>
            <a:round/>
            <a:headEnd/>
            <a:tailEnd/>
          </a:ln>
          <a:effectLst>
            <a:outerShdw blurRad="533400" dist="50800" algn="ctr" rotWithShape="0">
              <a:srgbClr val="000000">
                <a:alpha val="72000"/>
              </a:srgbClr>
            </a:outerShdw>
          </a:effectLst>
          <a:scene3d>
            <a:camera prst="orthographicFront"/>
            <a:lightRig rig="threePt" dir="t"/>
          </a:scene3d>
          <a:sp3d>
            <a:bevelT w="298450"/>
          </a:sp3d>
        </p:spPr>
        <p:txBody>
          <a:bodyPr/>
          <a:lstStyle/>
          <a:p>
            <a:r>
              <a:rPr lang="ru-RU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Высшее профильное образование - 91% сотрудников</a:t>
            </a:r>
          </a:p>
          <a:p>
            <a:r>
              <a:rPr lang="ru-RU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Обучение в аспирантуре -  5%</a:t>
            </a:r>
            <a:endParaRPr lang="ru-RU" sz="14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539552" y="5157192"/>
            <a:ext cx="3384376" cy="93610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20000"/>
                <a:lumOff val="80000"/>
              </a:schemeClr>
            </a:solidFill>
            <a:round/>
            <a:headEnd/>
            <a:tailEnd/>
          </a:ln>
          <a:effectLst>
            <a:outerShdw blurRad="533400" dist="50800" algn="ctr" rotWithShape="0">
              <a:srgbClr val="000000">
                <a:alpha val="72000"/>
              </a:srgbClr>
            </a:outerShdw>
          </a:effectLst>
          <a:scene3d>
            <a:camera prst="orthographicFront"/>
            <a:lightRig rig="threePt" dir="t"/>
          </a:scene3d>
          <a:sp3d>
            <a:bevelT w="298450"/>
          </a:sp3d>
        </p:spPr>
        <p:txBody>
          <a:bodyPr/>
          <a:lstStyle/>
          <a:p>
            <a:r>
              <a:rPr lang="ru-RU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Организация тематических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супервизий</a:t>
            </a:r>
            <a:r>
              <a:rPr lang="ru-RU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 для педагогических работников</a:t>
            </a:r>
            <a:endParaRPr lang="ru-RU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395536" y="2780928"/>
            <a:ext cx="3456384" cy="64807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 cmpd="sng">
            <a:solidFill>
              <a:schemeClr val="accent6">
                <a:lumMod val="20000"/>
                <a:lumOff val="80000"/>
              </a:schemeClr>
            </a:solidFill>
            <a:round/>
            <a:headEnd/>
            <a:tailEnd/>
          </a:ln>
          <a:effectLst>
            <a:outerShdw blurRad="533400" algn="ctr" rotWithShape="0">
              <a:srgbClr val="000000">
                <a:alpha val="72000"/>
              </a:srgbClr>
            </a:outerShdw>
          </a:effectLst>
          <a:scene3d>
            <a:camera prst="orthographicFront"/>
            <a:lightRig rig="threePt" dir="t"/>
          </a:scene3d>
          <a:sp3d>
            <a:bevelT w="298450"/>
          </a:sp3d>
        </p:spPr>
        <p:txBody>
          <a:bodyPr/>
          <a:lstStyle/>
          <a:p>
            <a:r>
              <a:rPr lang="ru-RU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Посещение курсов повышения квалификации и переподготовки</a:t>
            </a:r>
            <a:endParaRPr lang="ru-RU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395536" y="3789040"/>
            <a:ext cx="3600400" cy="108096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20000"/>
                <a:lumOff val="80000"/>
              </a:schemeClr>
            </a:solidFill>
            <a:round/>
            <a:headEnd/>
            <a:tailEnd/>
          </a:ln>
          <a:effectLst>
            <a:outerShdw blurRad="533400" dist="50800" algn="ctr" rotWithShape="0">
              <a:srgbClr val="000000">
                <a:alpha val="72000"/>
              </a:srgbClr>
            </a:outerShdw>
          </a:effectLst>
          <a:scene3d>
            <a:camera prst="orthographicFront"/>
            <a:lightRig rig="threePt" dir="t"/>
          </a:scene3d>
          <a:sp3d>
            <a:bevelT w="298450"/>
          </a:sp3d>
        </p:spPr>
        <p:txBody>
          <a:bodyPr/>
          <a:lstStyle/>
          <a:p>
            <a:r>
              <a:rPr lang="ru-RU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Участие в инновационной деятельности,  опытно-экспериментальной работе </a:t>
            </a:r>
            <a:endParaRPr lang="ru-RU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4427984" y="2780928"/>
            <a:ext cx="4320480" cy="864939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15875">
            <a:solidFill>
              <a:schemeClr val="bg2">
                <a:lumMod val="90000"/>
              </a:schemeClr>
            </a:solidFill>
            <a:round/>
            <a:headEnd/>
            <a:tailEnd/>
          </a:ln>
          <a:effectLst>
            <a:outerShdw blurRad="533400" dist="50800" algn="ctr" rotWithShape="0">
              <a:srgbClr val="000000">
                <a:alpha val="72000"/>
              </a:srgbClr>
            </a:outerShdw>
          </a:effectLst>
          <a:scene3d>
            <a:camera prst="orthographicFront"/>
            <a:lightRig rig="threePt" dir="t"/>
          </a:scene3d>
          <a:sp3d>
            <a:bevelT w="298450"/>
          </a:sp3d>
        </p:spPr>
        <p:txBody>
          <a:bodyPr/>
          <a:lstStyle/>
          <a:p>
            <a:r>
              <a:rPr lang="ru-RU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Повышение квалификации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95% </a:t>
            </a:r>
            <a:r>
              <a:rPr lang="ru-RU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педагогических работников </a:t>
            </a:r>
          </a:p>
          <a:p>
            <a:r>
              <a:rPr lang="ru-RU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Переподготовка – 17% сотрудников </a:t>
            </a:r>
            <a:endParaRPr lang="ru-RU" sz="14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899592" y="1844824"/>
            <a:ext cx="2520280" cy="43204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 cmpd="sng">
            <a:solidFill>
              <a:schemeClr val="accent6">
                <a:lumMod val="20000"/>
                <a:lumOff val="80000"/>
              </a:schemeClr>
            </a:solidFill>
            <a:round/>
            <a:headEnd/>
            <a:tailEnd/>
          </a:ln>
          <a:effectLst>
            <a:outerShdw blurRad="533400" algn="ctr" rotWithShape="0">
              <a:srgbClr val="000000">
                <a:alpha val="72000"/>
              </a:srgbClr>
            </a:outerShdw>
          </a:effectLst>
          <a:scene3d>
            <a:camera prst="orthographicFront"/>
            <a:lightRig rig="threePt" dir="t"/>
          </a:scene3d>
          <a:sp3d>
            <a:bevelT w="298450"/>
          </a:sp3d>
        </p:spPr>
        <p:txBody>
          <a:bodyPr/>
          <a:lstStyle/>
          <a:p>
            <a:pPr algn="ctr"/>
            <a:r>
              <a:rPr lang="ru-RU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Уровень образования</a:t>
            </a:r>
            <a:endParaRPr lang="ru-RU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419872" y="1844824"/>
            <a:ext cx="1224136" cy="216024"/>
          </a:xfrm>
          <a:prstGeom prst="rightArrow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923928" y="5517232"/>
            <a:ext cx="1440160" cy="216024"/>
          </a:xfrm>
          <a:prstGeom prst="rightArrow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851920" y="2996952"/>
            <a:ext cx="576064" cy="216024"/>
          </a:xfrm>
          <a:prstGeom prst="rightArrow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3995936" y="4149080"/>
            <a:ext cx="576064" cy="216024"/>
          </a:xfrm>
          <a:prstGeom prst="rightArrow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15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296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913" y="260350"/>
            <a:ext cx="76327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ДЕПАРТАМЕНТ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ТРУДА И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СОЦИАЛЬНОЙ ЗАЩИТЫ НАСЕЛЕНИЯ ГОРОДА МОСКВЫ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878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127562, г.Москва, ул.Декабристов, д.8, кор.3, телефон: 8 (499) 907-93-55, факс: 8 (499)745-67-09,  </a:t>
            </a:r>
          </a:p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e-mail: alye</a:t>
            </a:r>
            <a:r>
              <a:rPr lang="ru-RU" sz="1200" b="1">
                <a:cs typeface="Tahoma" pitchFamily="34" charset="0"/>
              </a:rPr>
              <a:t>_</a:t>
            </a:r>
            <a:r>
              <a:rPr lang="ru-RU" sz="1200" b="1">
                <a:latin typeface="Tahoma" pitchFamily="34" charset="0"/>
                <a:cs typeface="Tahoma" pitchFamily="34" charset="0"/>
              </a:rPr>
              <a:t>parusa@dszn.ru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813" y="549275"/>
            <a:ext cx="72009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ГБУ ЦССВ «АЛЫЕ ПАРУСА»</a:t>
            </a:r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79512" y="1844824"/>
            <a:ext cx="8784976" cy="4248472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85725" indent="-85725">
              <a:buAutoNum type="arabicPeriod"/>
            </a:pPr>
            <a:r>
              <a:rPr lang="ru-RU" dirty="0" smtClean="0">
                <a:latin typeface="Times New Roman" pitchFamily="18" charset="0"/>
                <a:cs typeface="Tahoma" pitchFamily="34" charset="0"/>
              </a:rPr>
              <a:t> Издание при поддержке Правительства Москвы методической литературы, необходимой для эффективной реализации основных государственных услуг</a:t>
            </a:r>
          </a:p>
          <a:p>
            <a:pPr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ahoma" pitchFamily="34" charset="0"/>
              </a:rPr>
              <a:t> Создание в городе Москве научно-методических специализированных организаций, осуществляющих методическую поддержку работников социальной сферы </a:t>
            </a:r>
          </a:p>
          <a:p>
            <a:r>
              <a:rPr lang="ru-RU" dirty="0" smtClean="0">
                <a:latin typeface="Times New Roman" pitchFamily="18" charset="0"/>
                <a:cs typeface="Tahoma" pitchFamily="34" charset="0"/>
              </a:rPr>
              <a:t>3. Распространение положительного опыта работы по созданию эффективных моделей функционирования центров по содействию семейному воспитанию,</a:t>
            </a:r>
          </a:p>
          <a:p>
            <a:r>
              <a:rPr lang="ru-RU" dirty="0" smtClean="0">
                <a:latin typeface="Times New Roman" pitchFamily="18" charset="0"/>
                <a:cs typeface="Tahoma" pitchFamily="34" charset="0"/>
              </a:rPr>
              <a:t>4. Проведение на системной основе совещаний, и других мероприятий для руководителей организаций  для детей-сирот в целях обеспечения методического руководства и координации деятельности</a:t>
            </a:r>
          </a:p>
          <a:p>
            <a:r>
              <a:rPr lang="ru-RU" dirty="0" smtClean="0">
                <a:latin typeface="Times New Roman" pitchFamily="18" charset="0"/>
                <a:cs typeface="Tahoma" pitchFamily="34" charset="0"/>
              </a:rPr>
              <a:t>5. Создание на базе ГАУ ИДПО ДТСЗН города Москвы научно-методического совета организаций социального обслуживания, имеющих статус «Опытно-экспериментальная площадка системы труда и социальной защиты населения города Москвы»</a:t>
            </a:r>
          </a:p>
          <a:p>
            <a:endParaRPr lang="ru-RU" dirty="0" smtClean="0"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251520" y="1052736"/>
            <a:ext cx="8642350" cy="681038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Методическое обеспечение реформирования организаций для детей-сирот в городе Москве :</a:t>
            </a:r>
          </a:p>
        </p:txBody>
      </p:sp>
      <p:sp>
        <p:nvSpPr>
          <p:cNvPr id="9" name="Овал 8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296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107950" y="6381750"/>
            <a:ext cx="878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Tahoma" pitchFamily="34" charset="0"/>
                <a:cs typeface="Tahoma" pitchFamily="34" charset="0"/>
              </a:rPr>
              <a:t>127562, г.Москва, ул.Декабристов, д.8, кор.3, телефон: 8 (499) 907-93-55, факс: 8 (499)745-67-09,  </a:t>
            </a:r>
          </a:p>
          <a:p>
            <a:pPr algn="ctr"/>
            <a:r>
              <a:rPr lang="ru-RU" sz="1200" b="1" dirty="0" err="1">
                <a:latin typeface="Tahoma" pitchFamily="34" charset="0"/>
                <a:cs typeface="Tahoma" pitchFamily="34" charset="0"/>
              </a:rPr>
              <a:t>e-mail</a:t>
            </a:r>
            <a:r>
              <a:rPr lang="ru-RU" sz="1200" b="1" dirty="0">
                <a:latin typeface="Tahoma" pitchFamily="34" charset="0"/>
                <a:cs typeface="Tahoma" pitchFamily="34" charset="0"/>
              </a:rPr>
              <a:t>: </a:t>
            </a:r>
            <a:r>
              <a:rPr lang="ru-RU" sz="1200" b="1" dirty="0" err="1">
                <a:latin typeface="Tahoma" pitchFamily="34" charset="0"/>
                <a:cs typeface="Tahoma" pitchFamily="34" charset="0"/>
              </a:rPr>
              <a:t>alye_parusa@dszn.ru</a:t>
            </a:r>
            <a:endParaRPr lang="ru-RU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813" y="549275"/>
            <a:ext cx="7200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ГБУ ЦССВ «АЛЫЕ ПАРУСА»</a:t>
            </a:r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250825" y="1484313"/>
            <a:ext cx="8713788" cy="649287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«СОЦИАЛЬНЫЕ ТЕХНОЛОГИИ ПОДБОРА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ДЕТЯМ-СИРОТАМ ЗАМЕЩАЮЩЕЙ СЕМЬИ В УСЛОВИЯХ МЕГАПОЛИСА»</a:t>
            </a:r>
          </a:p>
          <a:p>
            <a:pPr>
              <a:defRPr/>
            </a:pP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1547813" y="1052513"/>
            <a:ext cx="7272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ahoma" pitchFamily="34" charset="0"/>
                <a:cs typeface="Tahoma" pitchFamily="34" charset="0"/>
              </a:rPr>
              <a:t>Опытно-экспериментальная площадка на тему: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50825" y="2205038"/>
            <a:ext cx="849788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227013" algn="l"/>
              </a:tabLs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ПРОЕКТ НАПРАВЛЕН НА РЕАЛИЗАЦИЮ ПРАВА КАЖДОГО РЕБЕНКА РОССИИ </a:t>
            </a:r>
          </a:p>
          <a:p>
            <a:pPr algn="ctr">
              <a:tabLst>
                <a:tab pos="227013" algn="l"/>
              </a:tabLs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ЖИТЬ И ВОСПИТЫВАТЬСЯ В СЕМЬЕ</a:t>
            </a:r>
          </a:p>
          <a:p>
            <a:pPr algn="just" eaLnBrk="0" hangingPunct="0">
              <a:tabLst>
                <a:tab pos="227013" algn="l"/>
              </a:tabLs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ЦЕЛЕВЫЕ ГРУППЫ:</a:t>
            </a:r>
          </a:p>
          <a:p>
            <a:pPr algn="just" eaLnBrk="0" hangingPunct="0">
              <a:buFontTx/>
              <a:buChar char="•"/>
              <a:tabLst>
                <a:tab pos="227013" algn="l"/>
              </a:tabLs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дети-сироты и дети, оставшиеся без попечения родителей, преимущественно подросткового возраста</a:t>
            </a:r>
          </a:p>
          <a:p>
            <a:pPr algn="just" eaLnBrk="0" hangingPunct="0">
              <a:buFontTx/>
              <a:buChar char="•"/>
              <a:tabLst>
                <a:tab pos="227013" algn="l"/>
              </a:tabLs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кровные родители</a:t>
            </a:r>
          </a:p>
          <a:p>
            <a:pPr algn="just" eaLnBrk="0" hangingPunct="0">
              <a:buFontTx/>
              <a:buChar char="•"/>
              <a:tabLst>
                <a:tab pos="227013" algn="l"/>
              </a:tabLs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кандидаты в замещающие родители</a:t>
            </a:r>
          </a:p>
          <a:p>
            <a:pPr algn="just" eaLnBrk="0" hangingPunct="0">
              <a:buFontTx/>
              <a:buChar char="•"/>
              <a:tabLst>
                <a:tab pos="227013" algn="l"/>
              </a:tabLs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жители мегаполиса</a:t>
            </a:r>
          </a:p>
          <a:p>
            <a:pPr algn="just" eaLnBrk="0" hangingPunct="0">
              <a:tabLst>
                <a:tab pos="227013" algn="l"/>
              </a:tabLs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ОЖИДАЕМЫЙ РЕЗУЛЬТАТ: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увеличение доли детей-сирот и детей, оставшихся без попечения родителей, устроенных на различные формы семейного воспитания с 40% в 2014  г. до 65% в 2015 г., до 80% к 2017 г.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0825" y="5462588"/>
            <a:ext cx="5761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Сроки реализации проекта: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2014 – 2017 г.г.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50825" y="5876925"/>
            <a:ext cx="5514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Бюджет проекта: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внебюджетные средства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913" y="260350"/>
            <a:ext cx="76327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ДЕПАРТАМЕНТ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ТРУДА И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СОЦИАЛЬНОЙ ЗАЩИТЫ НАСЕЛЕНИЯ ГОРОДА МОСКВЫ</a:t>
            </a:r>
          </a:p>
        </p:txBody>
      </p:sp>
      <p:sp>
        <p:nvSpPr>
          <p:cNvPr id="11" name="Овал 10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296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07950" y="6381750"/>
            <a:ext cx="903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127562, г.Москва, ул.Декабристов, д.8, кор.3, телефон: 8 (499) 907-93-55, факс: 8 (499)745-67-09,  </a:t>
            </a:r>
          </a:p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e-mail: alye_parusa@dszn.ru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250" y="549275"/>
            <a:ext cx="7200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ГБУ ЦССВ «АЛЫЕ ПАРУСА»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755576" y="1124744"/>
            <a:ext cx="8064574" cy="1080120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Реализации государственного заказа осложнена преобладанием «ТРУДНОУСТРАИВАЕМОЙ» категорией детей-сирот и детей, оставшихся без попечения родителей:</a:t>
            </a:r>
            <a:endParaRPr lang="ru-RU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468313" y="1988839"/>
            <a:ext cx="8496300" cy="432048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endParaRPr 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913" y="260350"/>
            <a:ext cx="76327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ДЕПАРТАМЕНТ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ТРУДА И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СОЦИАЛЬНОЙ ЗАЩИТЫ НАСЕЛЕНИЯ ГОРОДА МОСКВЫ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2564904"/>
            <a:ext cx="8352928" cy="3096344"/>
          </a:xfrm>
          <a:prstGeom prst="roundRect">
            <a:avLst/>
          </a:prstGeom>
          <a:solidFill>
            <a:schemeClr val="accent1">
              <a:alpha val="1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Подростки старше 10 лет (87%). Среди них – старшие подростки с умеренной и высокой тяжестью психологической травмы и девиацией поведения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Дети-сироты и дети, оставшиеся без попечения родителей с ограниченными возможностями здоровья (ОВЗ)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Дети-сироты и дети, оставшиеся без попечения родителей, имеющие полнородных (</a:t>
            </a:r>
            <a:r>
              <a:rPr lang="ru-RU" sz="20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сиблингов</a:t>
            </a:r>
            <a:r>
              <a:rPr lang="ru-RU" sz="2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20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неполнородных</a:t>
            </a:r>
            <a:r>
              <a:rPr lang="ru-RU" sz="2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братьев или сестер, проживающих в детских учреждениях</a:t>
            </a:r>
            <a:endParaRPr lang="ru-RU" sz="20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18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296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07950" y="6381750"/>
            <a:ext cx="903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127562, г.Москва, ул.Декабристов, д.8, кор.3, телефон: 8 (499) 907-93-55, факс: 8 (499)745-67-09,  </a:t>
            </a:r>
          </a:p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e-mail: alye_parusa@dszn.ru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250" y="549275"/>
            <a:ext cx="7200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ГБУ ЦССВ «АЛЫЕ ПАРУСА»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755576" y="1196752"/>
            <a:ext cx="8064574" cy="936774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Сведения об общем количестве воспитанников ГБУ ЦССВ «Алые паруса», переданных на различные формы семейного воспитания </a:t>
            </a:r>
            <a:endParaRPr lang="ru-RU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468313" y="1988839"/>
            <a:ext cx="8496300" cy="115282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2014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г.- </a:t>
            </a: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41 ребенок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01.2015 г. –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11.2015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г. –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 </a:t>
            </a: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детей</a:t>
            </a:r>
          </a:p>
        </p:txBody>
      </p:sp>
      <p:pic>
        <p:nvPicPr>
          <p:cNvPr id="14343" name="Рисунок 4" descr="&amp;Pcy;&amp;lcy;&amp;iecy;&amp;jcy;&amp;kcy;&amp;acy;&amp;scy;&amp;tcy; &quot;&amp;Acy;&amp;Lcy;&amp;Ycy;&amp;IEcy; &amp;Pcy;&amp;Acy;&amp;Rcy;&amp;Ucy;&amp;Scy;&amp;Acy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141663"/>
            <a:ext cx="453390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913" y="260350"/>
            <a:ext cx="76327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ДЕПАРТАМЕНТ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ТРУДА И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СОЦИАЛЬНОЙ ЗАЩИТЫ НАСЕЛЕНИЯ ГОРОДА МОСКВЫ</a:t>
            </a:r>
          </a:p>
        </p:txBody>
      </p:sp>
      <p:sp>
        <p:nvSpPr>
          <p:cNvPr id="9" name="Овал 8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19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296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913" y="260350"/>
            <a:ext cx="76327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ДЕПАРТАМЕНТ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ТРУДА И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СОЦИАЛЬНОЙ ЗАЩИТЫ НАСЕЛЕНИЯ ГОРОДА МОСКВЫ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878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127562, г.Москва, ул.Декабристов, д.8, кор.3, телефон: 8 (499) 907-93-55, факс: 8 (499)745-67-09,  </a:t>
            </a:r>
          </a:p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e-mail: alye</a:t>
            </a:r>
            <a:r>
              <a:rPr lang="ru-RU" sz="1200" b="1">
                <a:cs typeface="Tahoma" pitchFamily="34" charset="0"/>
              </a:rPr>
              <a:t>_</a:t>
            </a:r>
            <a:r>
              <a:rPr lang="ru-RU" sz="1200" b="1">
                <a:latin typeface="Tahoma" pitchFamily="34" charset="0"/>
                <a:cs typeface="Tahoma" pitchFamily="34" charset="0"/>
              </a:rPr>
              <a:t>parusa@dszn.ru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813" y="549275"/>
            <a:ext cx="72009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ГБУ ЦССВ «АЛЫЕ ПАРУСА»</a:t>
            </a:r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395536" y="980728"/>
            <a:ext cx="8352928" cy="1296144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ahoma" pitchFamily="34" charset="0"/>
              </a:rPr>
              <a:t>Основная цель реформирования детского дома в Центр содействия семейному воспитанию –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ahoma" pitchFamily="34" charset="0"/>
              </a:rPr>
              <a:t>реализация права каждого ребенка жить и воспитываться в семье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051720" y="3645024"/>
            <a:ext cx="5040560" cy="936104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90000"/>
            </a:schemeClr>
          </a:solidFill>
          <a:ln w="1587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extrusionH="63500">
            <a:bevelB w="1270000" h="1270000"/>
          </a:sp3d>
        </p:spPr>
        <p:txBody>
          <a:bodyPr lIns="0" tIns="0" rIns="0" bIns="0"/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Направления деятельности органов исполнительной власти субъектов РФ</a:t>
            </a:r>
            <a:endParaRPr lang="ru-RU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67544" y="2420888"/>
            <a:ext cx="3312368" cy="1008112"/>
          </a:xfrm>
          <a:prstGeom prst="roundRect">
            <a:avLst>
              <a:gd name="adj" fmla="val 16667"/>
            </a:avLst>
          </a:prstGeom>
          <a:noFill/>
          <a:ln w="88900" cmpd="sng">
            <a:solidFill>
              <a:schemeClr val="accent6">
                <a:lumMod val="40000"/>
                <a:lumOff val="60000"/>
                <a:alpha val="93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B h="1270000"/>
          </a:sp3d>
        </p:spPr>
        <p:txBody>
          <a:bodyPr lIns="0" tIns="0" rIns="0" bIns="0"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Реструктуризация сети организаций для детей-сирот на территории субъекта РФ</a:t>
            </a:r>
            <a:endParaRPr lang="ru-RU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899592" y="4869160"/>
            <a:ext cx="7416824" cy="1080120"/>
          </a:xfrm>
          <a:prstGeom prst="roundRect">
            <a:avLst>
              <a:gd name="adj" fmla="val 16667"/>
            </a:avLst>
          </a:prstGeom>
          <a:noFill/>
          <a:ln w="889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Использование ресурсов организаций для детей-сирот в деятельности по профилактике социального сиротства, семейному устройству и социальной адаптации детей-сирот</a:t>
            </a:r>
            <a:endParaRPr lang="ru-RU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932040" y="2420888"/>
            <a:ext cx="3960440" cy="1008112"/>
          </a:xfrm>
          <a:prstGeom prst="roundRect">
            <a:avLst>
              <a:gd name="adj" fmla="val 16667"/>
            </a:avLst>
          </a:prstGeom>
          <a:noFill/>
          <a:ln w="88900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Создание в организациях безопасных, приближенных к семейным, условий проживания и воспитания</a:t>
            </a:r>
            <a:endParaRPr lang="ru-RU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flipV="1">
            <a:off x="1763688" y="3429000"/>
            <a:ext cx="576064" cy="28803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283968" y="4581128"/>
            <a:ext cx="576064" cy="28803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flipV="1">
            <a:off x="6660232" y="3429000"/>
            <a:ext cx="576064" cy="28803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/>
              <a:t>Сведения о количестве воспитанников ГБУ ЦССВ «Алые паруса»,переданных на семейные формы воспитания </a:t>
            </a:r>
            <a:br>
              <a:rPr lang="ru-RU" sz="2400" dirty="0" smtClean="0"/>
            </a:br>
            <a:r>
              <a:rPr lang="ru-RU" sz="2400" dirty="0" smtClean="0"/>
              <a:t>с 2012 г. по октябрь 2015 г.</a:t>
            </a:r>
            <a:endParaRPr lang="ru-RU" sz="2400" dirty="0"/>
          </a:p>
        </p:txBody>
      </p:sp>
      <p:graphicFrame>
        <p:nvGraphicFramePr>
          <p:cNvPr id="1026" name="Диаграмма 2"/>
          <p:cNvGraphicFramePr>
            <a:graphicFrameLocks/>
          </p:cNvGraphicFramePr>
          <p:nvPr/>
        </p:nvGraphicFramePr>
        <p:xfrm>
          <a:off x="827088" y="1557338"/>
          <a:ext cx="7608887" cy="491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3" name="Worksheet" r:id="rId4" imgW="7591445" imgH="4724400" progId="Excel.Sheet.8">
                  <p:embed/>
                </p:oleObj>
              </mc:Choice>
              <mc:Fallback>
                <p:oleObj name="Worksheet" r:id="rId4" imgW="7591445" imgH="4724400" progId="Excel.Sheet.8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557338"/>
                        <a:ext cx="7608887" cy="491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вал 3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052736"/>
            <a:ext cx="8207375" cy="719286"/>
          </a:xfrm>
        </p:spPr>
        <p:txBody>
          <a:bodyPr anchorCtr="1"/>
          <a:lstStyle/>
          <a:p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Анализ результатов </a:t>
            </a:r>
            <a: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разработки и внедрения программ и технологий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подбора замещающей семьи</a:t>
            </a:r>
            <a: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воспитанникам подросткового возраста и детям с ограниченными возможностями здоровья 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свидетельствует </a:t>
            </a:r>
            <a: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 успешности решения актуальных задач (см. таблицу 1):</a:t>
            </a:r>
            <a:b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</p:nvPr>
        </p:nvGraphicFramePr>
        <p:xfrm>
          <a:off x="611560" y="2564904"/>
          <a:ext cx="7871822" cy="3470488"/>
        </p:xfrm>
        <a:graphic>
          <a:graphicData uri="http://schemas.openxmlformats.org/drawingml/2006/table">
            <a:tbl>
              <a:tblPr/>
              <a:tblGrid>
                <a:gridCol w="432048"/>
                <a:gridCol w="3887341"/>
                <a:gridCol w="1153219"/>
                <a:gridCol w="2399214"/>
              </a:tblGrid>
              <a:tr h="504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</a:rPr>
                        <a:t>№ П/П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трудноустраиваемых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воспитанников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01.01.2015 – 20.11.2015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Подростки (11-17 лет)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Передано </a:t>
                      </a: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подростков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(11-17лет) с различной группой здоровья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3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Подростки с ограниченными возможностями здоровья (11-17 лет)</a:t>
                      </a:r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A"/>
                    </a:solidFill>
                  </a:tcPr>
                </a:tc>
              </a:tr>
              <a:tr h="345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Подростки инвалиды (11-17 лет)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A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(1,5-10лет)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Передано </a:t>
                      </a: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детей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(1,5-10 лет) с различной группой здоровья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с ограниченными возможностями здоровья (1,5-10 лет)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A"/>
                    </a:solidFill>
                  </a:tcPr>
                </a:tc>
              </a:tr>
              <a:tr h="345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инвалиды (1,5-10 лет)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EA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передано на семейные формы воспитания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D3"/>
                    </a:solidFill>
                  </a:tcPr>
                </a:tc>
              </a:tr>
            </a:tbl>
          </a:graphicData>
        </a:graphic>
      </p:graphicFrame>
      <p:sp>
        <p:nvSpPr>
          <p:cNvPr id="52264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52266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52271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296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913" y="260350"/>
            <a:ext cx="76327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ДЕПАРТАМЕНТ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ТРУДА И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СОЦИАЛЬНОЙ ЗАЩИТЫ НАСЕЛЕНИЯ ГОРОДА МОСКВЫ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250" y="549275"/>
            <a:ext cx="7200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ГБУ ЦССВ «АЛЫЕ ПАРУСА»</a:t>
            </a:r>
          </a:p>
        </p:txBody>
      </p:sp>
      <p:sp>
        <p:nvSpPr>
          <p:cNvPr id="52274" name="TextBox 4"/>
          <p:cNvSpPr txBox="1">
            <a:spLocks noChangeArrowheads="1"/>
          </p:cNvSpPr>
          <p:nvPr/>
        </p:nvSpPr>
        <p:spPr bwMode="auto">
          <a:xfrm>
            <a:off x="107950" y="6381750"/>
            <a:ext cx="903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127562, г.Москва, ул.Декабристов, д.8, кор.3, телефон: 8 (499) 907-93-55, факс: 8 (499)745-67-09,  </a:t>
            </a:r>
          </a:p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e-mail: alye_parusa@dszn.ru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916832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количестве «</a:t>
            </a:r>
            <a:r>
              <a:rPr lang="ru-RU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трудноустраиваемых</a:t>
            </a:r>
            <a: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 воспитанников ГБУ ЦССВ «Алые паруса»,</a:t>
            </a: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переданных на семейные формы воспитания в период с 01.01.2015 г. по 20.11.2015 г.</a:t>
            </a:r>
            <a:endParaRPr lang="ru-RU" sz="1400" dirty="0"/>
          </a:p>
        </p:txBody>
      </p:sp>
      <p:sp>
        <p:nvSpPr>
          <p:cNvPr id="15" name="Прямоугольник 9"/>
          <p:cNvSpPr>
            <a:spLocks noChangeArrowheads="1"/>
          </p:cNvSpPr>
          <p:nvPr/>
        </p:nvSpPr>
        <p:spPr bwMode="auto">
          <a:xfrm>
            <a:off x="7380312" y="1628800"/>
            <a:ext cx="1612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Таблица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628800"/>
            <a:ext cx="8748588" cy="4680520"/>
          </a:xfrm>
        </p:spPr>
        <p:txBody>
          <a:bodyPr>
            <a:noAutofit/>
          </a:bodyPr>
          <a:lstStyle/>
          <a:p>
            <a:pPr marL="55563" indent="-111125">
              <a:spcBef>
                <a:spcPct val="0"/>
              </a:spcBef>
              <a:buFont typeface="Arial" charset="0"/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Мотивация руководителя на достижение целей по реализации стратегии государства в сфере защиты детства</a:t>
            </a:r>
          </a:p>
          <a:p>
            <a:pPr marL="55563" indent="-111125">
              <a:spcBef>
                <a:spcPct val="0"/>
              </a:spcBef>
              <a:buFont typeface="Arial" charset="0"/>
              <a:buNone/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Мобильность руководителя, нацеленность на эволюционные и революционные изменения в системе социальной организации в соответствии с запросами общества</a:t>
            </a:r>
          </a:p>
          <a:p>
            <a:pPr marL="757238" indent="-812800">
              <a:spcBef>
                <a:spcPct val="0"/>
              </a:spcBef>
              <a:buFont typeface="Arial" charset="0"/>
              <a:buNone/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Направленность деятельности руководителя Центра на:</a:t>
            </a:r>
          </a:p>
          <a:p>
            <a:pPr marL="757238" indent="-812800">
              <a:spcBef>
                <a:spcPct val="0"/>
              </a:spcBef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создание открытой системы Центра содействия семейному воспитанию</a:t>
            </a:r>
          </a:p>
          <a:p>
            <a:pPr marL="55563" indent="-55563" algn="just">
              <a:spcBef>
                <a:spcPct val="0"/>
              </a:spcBef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создание в учреждении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эко-пространства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атмосферы доверия между всеми участниками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реализации программ передачи воспитанников на семейные формы воспитания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формирование стойкой мотивации каждого сотрудника на решение задач устройства воспитанников на семейные</a:t>
            </a:r>
          </a:p>
          <a:p>
            <a:pPr marL="757238" indent="-812800" algn="just">
              <a:spcBef>
                <a:spcPct val="0"/>
              </a:spcBef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формы воспитания на основе активного поиска кандидатов в замещающие родители</a:t>
            </a:r>
            <a:endParaRPr lang="en-US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5563" indent="30163" algn="just">
              <a:spcBef>
                <a:spcPct val="0"/>
              </a:spcBef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современных форм и методов работы с кадрами, направленных на стимулирование развития новаторства в Центре, </a:t>
            </a:r>
          </a:p>
          <a:p>
            <a:pPr marL="757238" indent="-812800" algn="just">
              <a:spcBef>
                <a:spcPct val="0"/>
              </a:spcBef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-максимальное вовлечение сотрудников в инновационную деятельность Центра</a:t>
            </a:r>
          </a:p>
          <a:p>
            <a:pPr marL="757238" indent="-812800" algn="just">
              <a:spcBef>
                <a:spcPct val="0"/>
              </a:spcBef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функционирования системы непрерывного повышения квалификации каждого специалиста</a:t>
            </a:r>
          </a:p>
          <a:p>
            <a:pPr marL="55563" indent="-111125" algn="just">
              <a:spcBef>
                <a:spcPct val="0"/>
              </a:spcBef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-постоянный поиск. Анализ, освоение и внедрение современных российских и зарубежных социальных технологий подбора детям-сиротам замещающей семьи.</a:t>
            </a:r>
          </a:p>
          <a:p>
            <a:pPr algn="just">
              <a:spcBef>
                <a:spcPct val="0"/>
              </a:spcBef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Формирование команды специалистов, работающей на результат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Развитием социального партнерства ГБУ ЦССВ «Алые паруса», постоянный поиск новых союзников</a:t>
            </a:r>
            <a:endPara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296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913" y="260350"/>
            <a:ext cx="76327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ДЕПАРТАМЕНТ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ТРУДА И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СОЦИАЛЬНОЙ ЗАЩИТЫ НАСЕЛЕНИЯ ГОРОДА МОСКВЫ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250" y="549275"/>
            <a:ext cx="7200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ГБУ ЦССВ «АЛЫЕ ПАРУСА»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358775" y="908050"/>
            <a:ext cx="8785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Условия результативности и эффективности деятельности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ГБУ ЦССВ «Алые паруса»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3255" name="TextBox 4"/>
          <p:cNvSpPr txBox="1">
            <a:spLocks noChangeArrowheads="1"/>
          </p:cNvSpPr>
          <p:nvPr/>
        </p:nvSpPr>
        <p:spPr bwMode="auto">
          <a:xfrm>
            <a:off x="107950" y="6381750"/>
            <a:ext cx="903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127562, г.Москва, ул.Декабристов, д.8, кор.3, телефон: 8 (499) 907-93-55, факс: 8 (499)745-67-09,  </a:t>
            </a:r>
          </a:p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e-mail: alye_parusa@dszn.ru</a:t>
            </a:r>
          </a:p>
        </p:txBody>
      </p:sp>
      <p:sp>
        <p:nvSpPr>
          <p:cNvPr id="8" name="Овал 7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296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07950" y="6381750"/>
            <a:ext cx="903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127562, г.Москва, ул.Декабристов, д.8, кор.3, телефон: 8 (499) 907-93-55, факс: 8 (499)745-67-09,  </a:t>
            </a:r>
          </a:p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e-mail: alye_parusa@dszn.ru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250" y="549275"/>
            <a:ext cx="7200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ГБУ ЦССВ «АЛЫЕ ПАРУСА»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403350" y="908050"/>
            <a:ext cx="7416800" cy="936625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ИННОВАЦИОННЫЕ ТЕХНОЛОГИИ СЕМЕЙНОГО УСТРОЙСТВА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2132856"/>
            <a:ext cx="864096" cy="41764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ВОСПИТАННИКИ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ГБУ ЦССВ «АЛЫЕ ПАРУСА»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00392" y="2132856"/>
            <a:ext cx="864096" cy="39604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ЗАМЕЩАЮЩАЯ СЕМЬЯ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1187624" y="1988840"/>
            <a:ext cx="6912768" cy="576064"/>
          </a:xfrm>
          <a:prstGeom prst="rightArrow">
            <a:avLst/>
          </a:prstGeom>
        </p:spPr>
        <p:style>
          <a:lnRef idx="0">
            <a:schemeClr val="accent3"/>
          </a:lnRef>
          <a:fillRef idx="1002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Работа с кровными родственниками ребенка, изучение его прошлого 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1187624" y="5661248"/>
            <a:ext cx="6912768" cy="79208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Привлечение СМИ, коммерческих и некоммерческих организаций к поиску кандидатов в замещающие родители, проект волонтеров «Ищу друга»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187785" y="2496688"/>
            <a:ext cx="6928355" cy="637689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Технологии устройства воспитанников подросткового возраста ГБУ ЦССВ «Алые паруса» на воспитание в семью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1187624" y="2996952"/>
            <a:ext cx="6912768" cy="576064"/>
          </a:xfrm>
          <a:prstGeom prst="rightArrow">
            <a:avLst/>
          </a:prstGeom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Создание </a:t>
            </a:r>
            <a:r>
              <a:rPr lang="ru-RU" sz="1400" dirty="0" err="1">
                <a:latin typeface="Tahoma" pitchFamily="34" charset="0"/>
                <a:cs typeface="Tahoma" pitchFamily="34" charset="0"/>
              </a:rPr>
              <a:t>портфолио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каждому воспитаннику ГБУ ЦССВ «Алые паруса»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1187624" y="3573016"/>
            <a:ext cx="6912768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dk1"/>
                </a:solidFill>
                <a:latin typeface="Tahoma" pitchFamily="34" charset="0"/>
                <a:cs typeface="Tahoma" pitchFamily="34" charset="0"/>
              </a:rPr>
              <a:t>Поиск и привлечение кандидатов в ЗР через «Клуб приемных родителей»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1187624" y="4149080"/>
            <a:ext cx="6912768" cy="576064"/>
          </a:xfrm>
          <a:prstGeom prst="rightArrow">
            <a:avLst/>
          </a:prstGeom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Еженедельное проведение «Родительской субботы» в рамках программы ШПР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1187624" y="4725144"/>
            <a:ext cx="6912768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dk1"/>
                </a:solidFill>
                <a:latin typeface="Tahoma" pitchFamily="34" charset="0"/>
                <a:cs typeface="Tahoma" pitchFamily="34" charset="0"/>
              </a:rPr>
              <a:t>Организация и участие в Фестивале детского творчества «От сердца к сердцу»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1187624" y="5085184"/>
            <a:ext cx="6912768" cy="792088"/>
          </a:xfrm>
          <a:prstGeom prst="rightArrow">
            <a:avLst/>
          </a:prstGeom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Проведение общегородского мероприятия «День Аиста», «День открытых дверей», «Родительский день»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913" y="260350"/>
            <a:ext cx="76327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ДЕПАРТАМЕНТ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ТРУДА И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СОЦИАЛЬНОЙ ЗАЩИТЫ НАСЕЛЕНИЯ ГОРОДА МОСКВЫ</a:t>
            </a:r>
          </a:p>
        </p:txBody>
      </p:sp>
      <p:sp>
        <p:nvSpPr>
          <p:cNvPr id="21" name="Овал 20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296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07950" y="6381750"/>
            <a:ext cx="903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127562, г.Москва, ул.Декабристов, д.8, кор.3, телефон: 8 (499) 907-93-55, факс: 8 (499)745-67-09,  </a:t>
            </a:r>
          </a:p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e-mail: alye-parusa@dszn.ru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250" y="549275"/>
            <a:ext cx="7200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ГБУ ЦССВ «АЛЫЕ ПАРУСА»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763713" y="908050"/>
            <a:ext cx="7056437" cy="576263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ahoma" pitchFamily="34" charset="0"/>
              </a:rPr>
              <a:t>Использование профессиональной фотосъемки воспитанников Центра в системе следующих социальных технологий: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708275"/>
            <a:ext cx="8785225" cy="155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17375E"/>
                </a:solidFill>
                <a:latin typeface="Tahoma" pitchFamily="34" charset="0"/>
              </a:rPr>
              <a:t>работа с кровными родственниками ребенка, </a:t>
            </a:r>
          </a:p>
          <a:p>
            <a:pPr>
              <a:buFont typeface="Arial" charset="0"/>
              <a:buChar char="•"/>
            </a:pPr>
            <a:r>
              <a:rPr lang="ru-RU" sz="1200" b="1" dirty="0">
                <a:solidFill>
                  <a:srgbClr val="17375E"/>
                </a:solidFill>
                <a:latin typeface="Tahoma" pitchFamily="34" charset="0"/>
              </a:rPr>
              <a:t>создание </a:t>
            </a:r>
            <a:r>
              <a:rPr lang="ru-RU" sz="1200" b="1" dirty="0" err="1">
                <a:solidFill>
                  <a:srgbClr val="17375E"/>
                </a:solidFill>
                <a:latin typeface="Tahoma" pitchFamily="34" charset="0"/>
              </a:rPr>
              <a:t>портфолио</a:t>
            </a:r>
            <a:r>
              <a:rPr lang="ru-RU" sz="1200" b="1" dirty="0">
                <a:solidFill>
                  <a:srgbClr val="17375E"/>
                </a:solidFill>
                <a:latin typeface="Tahoma" pitchFamily="34" charset="0"/>
              </a:rPr>
              <a:t> каждому воспитаннику</a:t>
            </a:r>
          </a:p>
          <a:p>
            <a:pPr>
              <a:buFont typeface="Arial" charset="0"/>
              <a:buChar char="•"/>
            </a:pPr>
            <a:r>
              <a:rPr lang="ru-RU" sz="1200" b="1" dirty="0">
                <a:solidFill>
                  <a:srgbClr val="17375E"/>
                </a:solidFill>
                <a:latin typeface="Tahoma" pitchFamily="34" charset="0"/>
              </a:rPr>
              <a:t> привлечение СМИ, коммерческих и некоммерческих организаций к поиску кандидатов в замещающие родители, </a:t>
            </a:r>
          </a:p>
          <a:p>
            <a:pPr>
              <a:buFont typeface="Arial" charset="0"/>
              <a:buChar char="•"/>
            </a:pPr>
            <a:r>
              <a:rPr lang="ru-RU" sz="1200" b="1" dirty="0">
                <a:solidFill>
                  <a:srgbClr val="17375E"/>
                </a:solidFill>
                <a:latin typeface="Tahoma" pitchFamily="34" charset="0"/>
              </a:rPr>
              <a:t>проект волонтеров «Ищу друга»</a:t>
            </a:r>
          </a:p>
          <a:p>
            <a:pPr>
              <a:buFont typeface="Arial" charset="0"/>
              <a:buChar char="•"/>
            </a:pPr>
            <a:r>
              <a:rPr lang="ru-RU" sz="1200" b="1" dirty="0">
                <a:solidFill>
                  <a:srgbClr val="17375E"/>
                </a:solidFill>
                <a:latin typeface="Tahoma" pitchFamily="34" charset="0"/>
              </a:rPr>
              <a:t>поиск и привлечение кандидатов в замещающие родители через «Клуб приемных родителей»</a:t>
            </a:r>
          </a:p>
          <a:p>
            <a:pPr>
              <a:buFont typeface="Arial" charset="0"/>
              <a:buChar char="•"/>
            </a:pPr>
            <a:r>
              <a:rPr lang="ru-RU" sz="1200" b="1" dirty="0">
                <a:solidFill>
                  <a:srgbClr val="17375E"/>
                </a:solidFill>
                <a:latin typeface="Tahoma" pitchFamily="34" charset="0"/>
              </a:rPr>
              <a:t>проведение общегородского мероприятия «День Аиста», «День открытых дверей», </a:t>
            </a:r>
          </a:p>
          <a:p>
            <a:pPr>
              <a:buFont typeface="Arial" charset="0"/>
              <a:buChar char="•"/>
            </a:pPr>
            <a:r>
              <a:rPr lang="ru-RU" sz="1200" b="1" dirty="0">
                <a:solidFill>
                  <a:srgbClr val="17375E"/>
                </a:solidFill>
                <a:latin typeface="Tahoma" pitchFamily="34" charset="0"/>
              </a:rPr>
              <a:t>«Родительский день»</a:t>
            </a:r>
          </a:p>
        </p:txBody>
      </p:sp>
      <p:pic>
        <p:nvPicPr>
          <p:cNvPr id="18439" name="Picture 2" descr="C:\Users\Пользователь\Desktop\Новая папка\Фотосессия детей\IMG_6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557338"/>
            <a:ext cx="172878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 descr="C:\Users\Пользователь\Desktop\Новая папка\Фотосессия детей\Photo-web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25538"/>
            <a:ext cx="10795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" descr="C:\Documents and Settings\Компьютер27\Рабочий стол\Фотосессия детей\Дети 2\Дети\для интернета\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2425" y="3213100"/>
            <a:ext cx="11715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4" descr="C:\Documents and Settings\Компьютер27\Рабочий стол\Фотосессия детей\Дети 2\Дети\для интернета\0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813" y="1557338"/>
            <a:ext cx="17208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5" descr="C:\Documents and Settings\Компьютер27\Рабочий стол\Фотосессия детей\Дети 2\Дети\для интернета\0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350" y="4581525"/>
            <a:ext cx="23764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6" descr="C:\Documents and Settings\Компьютер27\Рабочий стол\Фотосессия\web\Photo-web-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625" y="1557338"/>
            <a:ext cx="1800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7" descr="C:\Documents and Settings\Компьютер27\Рабочий стол\Фотосессия\web\Photo-web-3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53250" y="4508500"/>
            <a:ext cx="12954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3" descr="C:\Documents and Settings\Компьютер27\Рабочий стол\Фотосессия детей\Дети 2\Дети\для интернета\02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263" y="4652963"/>
            <a:ext cx="1871662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0" descr="C:\Documents and Settings\Компьютер27\Рабочий стол\Фотосессия\web\Photo-web-1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0288" y="1700213"/>
            <a:ext cx="15843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8" descr="C:\Documents and Settings\Компьютер27\Рабочий стол\Фотосессия\web\Photo-web-7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950" y="4292600"/>
            <a:ext cx="132397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9" descr="C:\Documents and Settings\Компьютер27\Рабочий стол\Фотосессия\web\Photo-web-6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79838" y="4221163"/>
            <a:ext cx="14160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913" y="260350"/>
            <a:ext cx="76327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ДЕПАРТАМЕНТ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ТРУДА И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СОЦИАЛЬНОЙ ЗАЩИТЫ НАСЕЛЕНИЯ ГОРОДА МОСКВЫ</a:t>
            </a:r>
          </a:p>
        </p:txBody>
      </p:sp>
      <p:sp>
        <p:nvSpPr>
          <p:cNvPr id="19" name="Овал 18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296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76375" y="260350"/>
            <a:ext cx="7667625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ДЕПАРТАМЕНТ ТРУДА И СОЦИАЛЬНОЙ ЗАЩИТЫ НАСЕЛЕНИЯ ГОРОДА МОСКВЫ</a:t>
            </a:r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107950" y="6381750"/>
            <a:ext cx="903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127562, г.Москва, ул.Декабристов, д.8, кор.3, телефон: 8 (499) 907-93-55, факс: 8 (499)745-67-09,  </a:t>
            </a:r>
          </a:p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e-mail: alye_parusa@dszn.ru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250" y="549275"/>
            <a:ext cx="7200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ГБУ ЦССВ «АЛЫЕ ПАРУСА»</a:t>
            </a:r>
          </a:p>
        </p:txBody>
      </p:sp>
      <p:sp>
        <p:nvSpPr>
          <p:cNvPr id="56327" name="Прямоугольник 16"/>
          <p:cNvSpPr>
            <a:spLocks noChangeArrowheads="1"/>
          </p:cNvSpPr>
          <p:nvPr/>
        </p:nvSpPr>
        <p:spPr bwMode="auto">
          <a:xfrm>
            <a:off x="251520" y="1052736"/>
            <a:ext cx="84248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Социальная технология «День Аиста»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</p:txBody>
      </p:sp>
      <p:pic>
        <p:nvPicPr>
          <p:cNvPr id="56328" name="Picture 4" descr="C:\Users\Admin\Desktop\картинки для презентации\9322bb44ea3efaf4ad025a0ddf18ca7d_136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341565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2" descr="C:\Users\Admin\Desktop\ФОТО\День аиста 2015 Ясный\image-28-03-15-14-47-1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89040"/>
            <a:ext cx="352742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2" descr="C:\Users\Admin\Desktop\ФОТО\День аиста 2015 Ясный\image-28-03-15-14-47-1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789363"/>
            <a:ext cx="3598862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707904" y="1484784"/>
            <a:ext cx="5184576" cy="216011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+mn-cs"/>
              </a:rPr>
              <a:t>Результаты проведения общегородских мероприятий в 2015 году:</a:t>
            </a:r>
          </a:p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 b="1" u="sng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+mn-cs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+mn-cs"/>
              </a:rPr>
              <a:t>28 марта 2015 г.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+mn-cs"/>
              </a:rPr>
              <a:t>в результате проведения «Дня Аиста» нашли свою семью </a:t>
            </a:r>
            <a:r>
              <a:rPr lang="ru-RU" sz="1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+mn-cs"/>
              </a:rPr>
              <a:t>17 детей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+mn-cs"/>
              </a:rPr>
              <a:t>;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+mn-cs"/>
              </a:rPr>
              <a:t>4 </a:t>
            </a:r>
            <a:r>
              <a:rPr lang="ru-RU" sz="1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+mn-cs"/>
              </a:rPr>
              <a:t>апреля 2015 г.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+mn-cs"/>
              </a:rPr>
              <a:t>в результате проведения Дня открытых дверей нашли свою семью </a:t>
            </a:r>
            <a:r>
              <a:rPr lang="ru-RU" sz="1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+mn-cs"/>
              </a:rPr>
              <a:t>4 </a:t>
            </a:r>
            <a:r>
              <a:rPr lang="ru-RU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+mn-cs"/>
              </a:rPr>
              <a:t>ребенка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+mn-cs"/>
              </a:rPr>
              <a:t>31 октября 2015 г.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+mn-cs"/>
              </a:rPr>
              <a:t> в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результате проведения Дня открытых дверей нашли свою семью </a:t>
            </a:r>
            <a:r>
              <a:rPr lang="ru-RU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5 детей</a:t>
            </a:r>
            <a:endParaRPr lang="ru-RU" sz="1400" b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+mn-cs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+mn-cs"/>
              </a:rPr>
              <a:t>7 ноября 2015 г.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+mn-cs"/>
              </a:rPr>
              <a:t> в результате проведения «Дня Аиста» свою семью нашли  </a:t>
            </a:r>
            <a:r>
              <a:rPr lang="ru-RU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+mn-cs"/>
              </a:rPr>
              <a:t>4 ребенка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+mn-cs"/>
              </a:rPr>
              <a:t>14 ноября 2015 г.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в результате проведения Дня открытых дверей нашли свою семью </a:t>
            </a:r>
            <a:r>
              <a:rPr lang="ru-RU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2 ребенка</a:t>
            </a:r>
            <a:endParaRPr lang="ru-RU" sz="1400" b="1" u="sng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+mn-cs"/>
            </a:endParaRP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400" b="1" u="sng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25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296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07950" y="6381750"/>
            <a:ext cx="903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127562, г.Москва, ул.Декабристов, д.8, кор.3, телефон: 8 (499) 907-93-55, факс: 8 (499)745-67-09,  </a:t>
            </a:r>
          </a:p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e-mail: alye_parusa@dszn.ru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250" y="549275"/>
            <a:ext cx="7200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ГБУ ЦССВ «АЛЫЕ ПАРУСА»</a:t>
            </a:r>
          </a:p>
        </p:txBody>
      </p:sp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6084888" y="3860800"/>
            <a:ext cx="28797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000" b="1">
                <a:latin typeface="Tahoma" pitchFamily="34" charset="0"/>
                <a:ea typeface="Calibri" pitchFamily="34" charset="0"/>
                <a:cs typeface="Tahoma" pitchFamily="34" charset="0"/>
              </a:rPr>
              <a:t>Изотерапия</a:t>
            </a:r>
          </a:p>
        </p:txBody>
      </p:sp>
      <p:pic>
        <p:nvPicPr>
          <p:cNvPr id="19463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133600"/>
            <a:ext cx="25241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179388" y="3860800"/>
            <a:ext cx="28082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000" b="1">
                <a:latin typeface="Tahoma" pitchFamily="34" charset="0"/>
                <a:ea typeface="Calibri" pitchFamily="34" charset="0"/>
                <a:cs typeface="Tahoma" pitchFamily="34" charset="0"/>
              </a:rPr>
              <a:t>Маскотерапия</a:t>
            </a:r>
            <a:endParaRPr lang="ru-RU" sz="1000">
              <a:latin typeface="Tahoma" pitchFamily="34" charset="0"/>
              <a:ea typeface="Calibri" pitchFamily="34" charset="0"/>
              <a:cs typeface="Tahoma" pitchFamily="34" charset="0"/>
            </a:endParaRPr>
          </a:p>
        </p:txBody>
      </p:sp>
      <p:pic>
        <p:nvPicPr>
          <p:cNvPr id="19465" name="Рисунок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133600"/>
            <a:ext cx="2447925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133600"/>
            <a:ext cx="25908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Прямоугольник 12"/>
          <p:cNvSpPr>
            <a:spLocks noChangeArrowheads="1"/>
          </p:cNvSpPr>
          <p:nvPr/>
        </p:nvSpPr>
        <p:spPr bwMode="auto">
          <a:xfrm>
            <a:off x="2916238" y="3860800"/>
            <a:ext cx="3311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000" b="1">
                <a:latin typeface="Tahoma" pitchFamily="34" charset="0"/>
                <a:ea typeface="Calibri" pitchFamily="34" charset="0"/>
                <a:cs typeface="Tahoma" pitchFamily="34" charset="0"/>
              </a:rPr>
              <a:t>Трудотерапия</a:t>
            </a:r>
          </a:p>
        </p:txBody>
      </p:sp>
      <p:pic>
        <p:nvPicPr>
          <p:cNvPr id="19468" name="Picture 3" descr="C:\Users\Пользователь\Desktop\Новая папка\Фото Добролюбовой\IMG_5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84195">
            <a:off x="6365875" y="4273550"/>
            <a:ext cx="25923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6" descr="C:\Users\Пользователь\Desktop\Новая папка\Фото Добролюбовой\IMG_68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766621">
            <a:off x="322263" y="4225925"/>
            <a:ext cx="26162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8" descr="C:\Users\Пользователь\Desktop\Новая папка\Фото Добролюбовой\IMG_54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575" y="4149725"/>
            <a:ext cx="280828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1" name="Прямоугольник 16"/>
          <p:cNvSpPr>
            <a:spLocks noChangeArrowheads="1"/>
          </p:cNvSpPr>
          <p:nvPr/>
        </p:nvSpPr>
        <p:spPr bwMode="auto">
          <a:xfrm>
            <a:off x="251520" y="1268760"/>
            <a:ext cx="8424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Использование методов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арт-терапии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в Школе приемных родителей по социальной технологии «Родительская суббота»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913" y="260350"/>
            <a:ext cx="76327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ДЕПАРТАМЕНТ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ТРУДА И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СОЦИАЛЬНОЙ ЗАЩИТЫ НАСЕЛЕНИЯ ГОРОДА МОСКВЫ</a:t>
            </a:r>
          </a:p>
        </p:txBody>
      </p:sp>
      <p:sp>
        <p:nvSpPr>
          <p:cNvPr id="16" name="Овал 15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650" y="836613"/>
            <a:ext cx="8229600" cy="1370012"/>
          </a:xfrm>
        </p:spPr>
        <p:txBody>
          <a:bodyPr anchorCtr="1">
            <a:normAutofit fontScale="90000"/>
          </a:bodyPr>
          <a:lstStyle/>
          <a:p>
            <a:r>
              <a:rPr lang="ru-RU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4294967295"/>
          </p:nvPr>
        </p:nvSpPr>
        <p:spPr>
          <a:xfrm>
            <a:off x="107950" y="1052513"/>
            <a:ext cx="4248150" cy="2016125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Clr>
                <a:srgbClr val="FF0000"/>
              </a:buClr>
              <a:buFont typeface="Arial" charset="0"/>
              <a:buNone/>
            </a:pPr>
            <a:r>
              <a:rPr lang="ru-RU" sz="1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Воспитанников с ограниченными возможностями здоровья нашего Центра посещали волонтеры-прихожане местного храма Покрова Пресвятой Богородицы в </a:t>
            </a:r>
            <a:r>
              <a:rPr lang="ru-RU" sz="14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Медведкове</a:t>
            </a:r>
            <a:r>
              <a:rPr lang="ru-RU" sz="1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города Москвы (на основании Договора о сотрудничестве).  </a:t>
            </a:r>
          </a:p>
          <a:p>
            <a:pPr marL="0" indent="0">
              <a:spcBef>
                <a:spcPct val="0"/>
              </a:spcBef>
              <a:buClr>
                <a:srgbClr val="FF0000"/>
              </a:buClr>
              <a:buFont typeface="Arial" charset="0"/>
              <a:buNone/>
            </a:pPr>
            <a:r>
              <a:rPr lang="ru-RU" sz="14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Положения договора реализовывались прихожанами службы милосердия, желающими безвозмездно послужить нуждающимся детям. Был разработан совместный проект и создана программа проекта «Ищу друзей!». </a:t>
            </a:r>
            <a:endParaRPr lang="ru-RU" sz="1400" dirty="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59396" name="Picture 2" descr="I:\DCIM\100PENTX\IMGP0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107116">
            <a:off x="179388" y="3284538"/>
            <a:ext cx="26955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Прямоугольник 5"/>
          <p:cNvSpPr>
            <a:spLocks noChangeArrowheads="1"/>
          </p:cNvSpPr>
          <p:nvPr/>
        </p:nvSpPr>
        <p:spPr bwMode="auto">
          <a:xfrm>
            <a:off x="4787900" y="908050"/>
            <a:ext cx="3959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Списки волонтеров-прихожан</a:t>
            </a:r>
          </a:p>
        </p:txBody>
      </p:sp>
      <p:pic>
        <p:nvPicPr>
          <p:cNvPr id="59398" name="Picture 3" descr="I:\DCIM\100PENTX\IMGP0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412875"/>
            <a:ext cx="27368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I:\DCIM\100PENTX\IMGP014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 rot="7025895">
            <a:off x="6672263" y="2049463"/>
            <a:ext cx="2627312" cy="16430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9400" name="Прямоугольник 9"/>
          <p:cNvSpPr>
            <a:spLocks noChangeArrowheads="1"/>
          </p:cNvSpPr>
          <p:nvPr/>
        </p:nvSpPr>
        <p:spPr bwMode="auto">
          <a:xfrm>
            <a:off x="4572000" y="4273550"/>
            <a:ext cx="4572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3050" eaLnBrk="0" hangingPunct="0">
              <a:buClr>
                <a:srgbClr val="FF0000"/>
              </a:buClr>
              <a:buFont typeface="Arial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Волонтеры Службы милосердия  предварительно проходили собеседование, и, прошедшие отбор, заносились в Список прихожан, утверждаемый настоятелем Храма. </a:t>
            </a:r>
          </a:p>
          <a:p>
            <a:pPr indent="273050" eaLnBrk="0" hangingPunct="0">
              <a:buClr>
                <a:srgbClr val="FF0000"/>
              </a:buClr>
              <a:buFont typeface="Arial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составе добровольцев-прихожан, привлеченных к сотрудничеству, имеются доктора наук, юристы, медики, педагоги, художники, менеджеры. </a:t>
            </a:r>
          </a:p>
        </p:txBody>
      </p:sp>
      <p:pic>
        <p:nvPicPr>
          <p:cNvPr id="5940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26958">
            <a:off x="1979613" y="5084763"/>
            <a:ext cx="25209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2" name="Рисунок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188913"/>
            <a:ext cx="1296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76375" y="260350"/>
            <a:ext cx="7667625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ДЕПАРТАМЕНТ ТРУДА И СОЦИАЛЬНОЙ ЗАЩИТЫ НАСЕЛЕНИЯ ГОРОДА МОСКВЫ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250" y="549275"/>
            <a:ext cx="7200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ГБУ ЦССВ «АЛЫЕ ПАРУСА»</a:t>
            </a:r>
          </a:p>
        </p:txBody>
      </p:sp>
      <p:sp>
        <p:nvSpPr>
          <p:cNvPr id="13" name="Овал 12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:\Untitl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96975"/>
            <a:ext cx="230346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Прямоугольник 5"/>
          <p:cNvSpPr>
            <a:spLocks noChangeArrowheads="1"/>
          </p:cNvSpPr>
          <p:nvPr/>
        </p:nvSpPr>
        <p:spPr bwMode="auto">
          <a:xfrm>
            <a:off x="3132138" y="836613"/>
            <a:ext cx="55086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dirty="0">
                <a:solidFill>
                  <a:schemeClr val="tx2"/>
                </a:solidFill>
              </a:rPr>
              <a:t>Разработана программа и технология социальной рекламы воспитанников ЦССВ «Алые паруса» в мегаполисе</a:t>
            </a:r>
          </a:p>
          <a:p>
            <a:pPr eaLnBrk="0" hangingPunct="0"/>
            <a:r>
              <a:rPr lang="ru-RU" sz="1600" b="1" dirty="0">
                <a:solidFill>
                  <a:srgbClr val="990000"/>
                </a:solidFill>
              </a:rPr>
              <a:t>Цель: отработка активных форм поиска ребенку замещающей семьи.</a:t>
            </a:r>
            <a:endParaRPr lang="ru-RU" sz="16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Новый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совместный проект службы милосердия храма Покрова Пресвятой Богородицы и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ЦССВ «Алые паруса» «Возьмите меня в семью!» 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Дети ищут родителей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(или – «детям-сиротам нужны родители»)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077072"/>
            <a:ext cx="3094038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Черкасова Анна Евгеньевна</a:t>
            </a:r>
            <a:r>
              <a:rPr lang="ru-RU" sz="1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зам. руководителя Службы милосердия,  доктор медицинских наук, автор программы «Ищу друзей!», одна из многих, оформивших опеку над ребенком. </a:t>
            </a:r>
            <a:b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Черкасова А.Е. привлекла к проекту  </a:t>
            </a: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60 добровольцев</a:t>
            </a:r>
          </a:p>
        </p:txBody>
      </p:sp>
      <p:sp>
        <p:nvSpPr>
          <p:cNvPr id="60423" name="Прямоугольник 6"/>
          <p:cNvSpPr>
            <a:spLocks noChangeArrowheads="1"/>
          </p:cNvSpPr>
          <p:nvPr/>
        </p:nvSpPr>
        <p:spPr bwMode="auto">
          <a:xfrm>
            <a:off x="4716016" y="3717032"/>
            <a:ext cx="35290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dirty="0">
                <a:solidFill>
                  <a:srgbClr val="FFFF00"/>
                </a:solidFill>
              </a:rPr>
              <a:t>Познакомившись ближе с воспитанниками, участники программы «Ищу друзей!» оформляли документы и забирали детей в свои семьи.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60424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296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913" y="260350"/>
            <a:ext cx="76327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ДЕПАРТАМЕНТ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ТРУДА И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СОЦИАЛЬНОЙ ЗАЩИТЫ НАСЕЛЕНИЯ ГОРОДА МОСКВЫ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250" y="549275"/>
            <a:ext cx="7200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ГБУ ЦССВ «АЛЫЕ ПАРУСА»</a:t>
            </a:r>
          </a:p>
        </p:txBody>
      </p:sp>
      <p:sp>
        <p:nvSpPr>
          <p:cNvPr id="60427" name="TextBox 4"/>
          <p:cNvSpPr txBox="1">
            <a:spLocks noChangeArrowheads="1"/>
          </p:cNvSpPr>
          <p:nvPr/>
        </p:nvSpPr>
        <p:spPr bwMode="auto">
          <a:xfrm>
            <a:off x="107950" y="6381750"/>
            <a:ext cx="903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127562, г.Москва, ул.Декабристов, д.8, кор.3, телефон: 8 (499) 907-93-55, факс: 8 (499)745-67-09,  </a:t>
            </a:r>
          </a:p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e-mail: alye_parusa@dszn.ru</a:t>
            </a:r>
          </a:p>
        </p:txBody>
      </p:sp>
      <p:sp>
        <p:nvSpPr>
          <p:cNvPr id="10" name="Овал 9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28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296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107950" y="6381750"/>
            <a:ext cx="903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127562, г.Москва, ул.Декабристов, д.8, кор.3, телефон: 8 (499) 907-93-55, факс: 8 (499)745-67-09,  </a:t>
            </a:r>
          </a:p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e-mail: alye_parusa@dszn.ru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250" y="549275"/>
            <a:ext cx="7200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ГБУ ЦССВ «АЛЫЕ ПАРУСА»</a:t>
            </a:r>
          </a:p>
        </p:txBody>
      </p:sp>
      <p:sp>
        <p:nvSpPr>
          <p:cNvPr id="58375" name="Прямоугольник 16"/>
          <p:cNvSpPr>
            <a:spLocks noChangeArrowheads="1"/>
          </p:cNvSpPr>
          <p:nvPr/>
        </p:nvSpPr>
        <p:spPr bwMode="auto">
          <a:xfrm>
            <a:off x="323528" y="1124744"/>
            <a:ext cx="8424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«Привлечение СМИ к поиску кандидатов в замещающие родители» для детей подросткового возраста, с ОВЗ и </a:t>
            </a:r>
            <a:r>
              <a:rPr lang="ru-RU" b="1" dirty="0" err="1">
                <a:solidFill>
                  <a:srgbClr val="FF0000"/>
                </a:solidFill>
              </a:rPr>
              <a:t>сиблингов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1258888" y="2205038"/>
            <a:ext cx="6553200" cy="5762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Служба милосердия размещает фотографии детей в газете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«Крестовский мост» и на сайте Храма</a:t>
            </a:r>
          </a:p>
        </p:txBody>
      </p:sp>
      <p:pic>
        <p:nvPicPr>
          <p:cNvPr id="58377" name="Picture 3" descr="I:\DCIM\100PENTX\IMGP0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997200"/>
            <a:ext cx="388937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4" descr="I:\DCIM\100PENTX\IMGP0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997200"/>
            <a:ext cx="40052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913" y="260350"/>
            <a:ext cx="76327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ДЕПАРТАМЕНТ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ТРУДА И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СОЦИАЛЬНОЙ ЗАЩИТЫ НАСЕЛЕНИЯ ГОРОДА МОСКВЫ</a:t>
            </a:r>
          </a:p>
        </p:txBody>
      </p:sp>
      <p:sp>
        <p:nvSpPr>
          <p:cNvPr id="10" name="Овал 9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29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296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913" y="260350"/>
            <a:ext cx="76327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ДЕПАРТАМЕНТ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ТРУДА И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СОЦИАЛЬНОЙ ЗАЩИТЫ НАСЕЛЕНИЯ ГОРОДА МОСКВЫ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878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127562, г.Москва, ул.Декабристов, д.8, кор.3, телефон: 8 (499) 907-93-55, факс: 8 (499)745-67-09,  </a:t>
            </a:r>
          </a:p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e-mail: alye</a:t>
            </a:r>
            <a:r>
              <a:rPr lang="ru-RU" sz="1200" b="1">
                <a:cs typeface="Tahoma" pitchFamily="34" charset="0"/>
              </a:rPr>
              <a:t>_</a:t>
            </a:r>
            <a:r>
              <a:rPr lang="ru-RU" sz="1200" b="1">
                <a:latin typeface="Tahoma" pitchFamily="34" charset="0"/>
                <a:cs typeface="Tahoma" pitchFamily="34" charset="0"/>
              </a:rPr>
              <a:t>parusa@dszn.ru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813" y="549275"/>
            <a:ext cx="72009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ГБУ ЦССВ «АЛЫЕ ПАРУСА»</a:t>
            </a:r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395536" y="1196752"/>
            <a:ext cx="8496944" cy="1634490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ahoma" pitchFamily="34" charset="0"/>
              </a:rPr>
              <a:t>Реформирование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ahoma" pitchFamily="34" charset="0"/>
              </a:rPr>
              <a:t>сети организаций для детей-сирот в городе Москве, осуществлялась поэтапно, в рамках планов мероприятий, затрагивающих следующие аспекты: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611560" y="3284984"/>
            <a:ext cx="2232248" cy="64807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20000"/>
                <a:lumOff val="80000"/>
              </a:schemeClr>
            </a:solidFill>
            <a:round/>
            <a:headEnd/>
            <a:tailEnd/>
          </a:ln>
          <a:effectLst>
            <a:outerShdw blurRad="533400" dist="50800" algn="ctr" rotWithShape="0">
              <a:srgbClr val="000000">
                <a:alpha val="72000"/>
              </a:srgbClr>
            </a:outerShdw>
          </a:effectLst>
          <a:scene3d>
            <a:camera prst="orthographicFront"/>
            <a:lightRig rig="threePt" dir="t"/>
          </a:scene3d>
          <a:sp3d>
            <a:bevelT w="298450"/>
          </a:sp3d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ahoma" pitchFamily="34" charset="0"/>
              </a:rPr>
              <a:t>правовые</a:t>
            </a:r>
            <a:endParaRPr lang="ru-RU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499992" y="4869160"/>
            <a:ext cx="1872208" cy="50405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20000"/>
                <a:lumOff val="80000"/>
              </a:schemeClr>
            </a:solidFill>
            <a:round/>
            <a:headEnd/>
            <a:tailEnd/>
          </a:ln>
          <a:effectLst>
            <a:outerShdw blurRad="533400" dist="50800" algn="ctr" rotWithShape="0">
              <a:srgbClr val="000000">
                <a:alpha val="72000"/>
              </a:srgbClr>
            </a:outerShdw>
          </a:effectLst>
          <a:scene3d>
            <a:camera prst="orthographicFront"/>
            <a:lightRig rig="threePt" dir="t"/>
          </a:scene3d>
          <a:sp3d>
            <a:bevelT w="298450"/>
          </a:sp3d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ahoma" pitchFamily="34" charset="0"/>
              </a:rPr>
              <a:t>кадровые</a:t>
            </a:r>
            <a:endParaRPr lang="ru-RU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2339752" y="4149080"/>
            <a:ext cx="2232248" cy="57606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20000"/>
                <a:lumOff val="80000"/>
              </a:schemeClr>
            </a:solidFill>
            <a:round/>
            <a:headEnd/>
            <a:tailEnd/>
          </a:ln>
          <a:effectLst>
            <a:outerShdw blurRad="533400" dist="50800" algn="ctr" rotWithShape="0">
              <a:srgbClr val="000000">
                <a:alpha val="72000"/>
              </a:srgbClr>
            </a:outerShdw>
          </a:effectLst>
          <a:scene3d>
            <a:camera prst="orthographicFront"/>
            <a:lightRig rig="threePt" dir="t"/>
          </a:scene3d>
          <a:sp3d>
            <a:bevelT w="298450"/>
          </a:sp3d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ahoma" pitchFamily="34" charset="0"/>
              </a:rPr>
              <a:t>организационные</a:t>
            </a:r>
            <a:endParaRPr lang="ru-RU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6444208" y="5373216"/>
            <a:ext cx="2088232" cy="50405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20000"/>
                <a:lumOff val="80000"/>
              </a:schemeClr>
            </a:solidFill>
            <a:round/>
            <a:headEnd/>
            <a:tailEnd/>
          </a:ln>
          <a:effectLst>
            <a:outerShdw blurRad="533400" dist="50800" algn="ctr" rotWithShape="0">
              <a:srgbClr val="000000">
                <a:alpha val="72000"/>
              </a:srgbClr>
            </a:outerShdw>
          </a:effectLst>
          <a:scene3d>
            <a:camera prst="orthographicFront"/>
            <a:lightRig rig="threePt" dir="t"/>
          </a:scene3d>
          <a:sp3d>
            <a:bevelT w="298450"/>
          </a:sp3d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ahoma" pitchFamily="34" charset="0"/>
              </a:rPr>
              <a:t>методические</a:t>
            </a:r>
            <a:endParaRPr lang="ru-RU" sz="16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296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47813" y="260350"/>
            <a:ext cx="7200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ДЕПАРТАМЕНТ СОЦИАЛЬНОЙ ЗАЩИТЫ НАСЕЛЕНИЯ ГОРОДА МОСКВЫ</a:t>
            </a:r>
          </a:p>
        </p:txBody>
      </p:sp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107950" y="6381750"/>
            <a:ext cx="903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127562, г.Москва, ул.Декабристов, д.8, кор.3, телефон: 8 (499) 907-93-55, факс: 8 (499)745-67-09,  </a:t>
            </a:r>
          </a:p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e-mail: alye_parusa@dszn.ru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250" y="549275"/>
            <a:ext cx="7200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ГБУ ЦССВ «АЛЫЕ ПАРУСА»</a:t>
            </a:r>
          </a:p>
        </p:txBody>
      </p:sp>
      <p:sp>
        <p:nvSpPr>
          <p:cNvPr id="57351" name="Прямоугольник 16"/>
          <p:cNvSpPr>
            <a:spLocks noChangeArrowheads="1"/>
          </p:cNvSpPr>
          <p:nvPr/>
        </p:nvSpPr>
        <p:spPr bwMode="auto">
          <a:xfrm>
            <a:off x="251520" y="1124744"/>
            <a:ext cx="8424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Инновационная социальная 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технология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«Выездное городское мероприятие «Родительский день»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</p:txBody>
      </p:sp>
      <p:pic>
        <p:nvPicPr>
          <p:cNvPr id="573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205038"/>
            <a:ext cx="2879725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4292600"/>
            <a:ext cx="29892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2205038"/>
            <a:ext cx="28130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4292600"/>
            <a:ext cx="27860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4292600"/>
            <a:ext cx="28813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2205038"/>
            <a:ext cx="2808287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30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296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107950" y="6381750"/>
            <a:ext cx="903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127562, г.Москва, ул.Декабристов, д.8, кор.3, телефон: 8 (499) 907-93-55, факс: 8 (499)745-67-09,  </a:t>
            </a:r>
          </a:p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e-mail: alye_parusa@dszn.ru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250" y="549275"/>
            <a:ext cx="7200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ГБУ ЦССВ «АЛЫЕ ПАРУСА»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95536" y="1124744"/>
            <a:ext cx="8424936" cy="1224136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ahoma" pitchFamily="34" charset="0"/>
              </a:rPr>
              <a:t>«Реформирование детского дома в Центр содействия семейному воспитанию: правовые, организационные, кадровые, методические аспекты»</a:t>
            </a:r>
          </a:p>
        </p:txBody>
      </p:sp>
      <p:pic>
        <p:nvPicPr>
          <p:cNvPr id="49158" name="Picture 6" descr="C:\Users\Admin\Desktop\картинки для презентации\8814557d5e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3" y="2492896"/>
            <a:ext cx="7416825" cy="374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Прямоугольник 8"/>
          <p:cNvSpPr>
            <a:spLocks noChangeArrowheads="1"/>
          </p:cNvSpPr>
          <p:nvPr/>
        </p:nvSpPr>
        <p:spPr bwMode="auto">
          <a:xfrm>
            <a:off x="3635375" y="3141663"/>
            <a:ext cx="51133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Спасибо за </a:t>
            </a:r>
            <a:br>
              <a:rPr lang="ru-RU" sz="32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               внимание!</a:t>
            </a:r>
            <a:endParaRPr lang="ru-RU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913" y="260350"/>
            <a:ext cx="76327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ДЕПАРТАМЕНТ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ТРУДА И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СОЦИАЛЬНОЙ ЗАЩИТЫ НАСЕЛЕНИЯ ГОРОДА МОСКВЫ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5301208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Обучающий семинар</a:t>
            </a:r>
          </a:p>
          <a:p>
            <a:pPr algn="ctr"/>
            <a:r>
              <a:rPr lang="ru-RU" dirty="0" smtClean="0"/>
              <a:t> 25-26 ноября 2015 года</a:t>
            </a:r>
          </a:p>
          <a:p>
            <a:pPr algn="ctr"/>
            <a:r>
              <a:rPr lang="ru-RU" dirty="0" smtClean="0"/>
              <a:t>г. Владивосток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31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296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913" y="260350"/>
            <a:ext cx="76327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ДЕПАРТАМЕНТ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ТРУДА И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СОЦИАЛЬНОЙ ЗАЩИТЫ НАСЕЛЕНИЯ ГОРОДА МОСКВЫ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878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127562, г.Москва, ул.Декабристов, д.8, кор.3, телефон: 8 (499) 907-93-55, факс: 8 (499)745-67-09,  </a:t>
            </a:r>
          </a:p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e-mail: alye</a:t>
            </a:r>
            <a:r>
              <a:rPr lang="ru-RU" sz="1200" b="1">
                <a:cs typeface="Tahoma" pitchFamily="34" charset="0"/>
              </a:rPr>
              <a:t>_</a:t>
            </a:r>
            <a:r>
              <a:rPr lang="ru-RU" sz="1200" b="1">
                <a:latin typeface="Tahoma" pitchFamily="34" charset="0"/>
                <a:cs typeface="Tahoma" pitchFamily="34" charset="0"/>
              </a:rPr>
              <a:t>parusa@dszn.ru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813" y="549275"/>
            <a:ext cx="72009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ГБУ ЦССВ «АЛЫЕ ПАРУСА»</a:t>
            </a:r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251520" y="1124744"/>
            <a:ext cx="8642350" cy="340519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Правовое обеспечение реформирования организаций для детей-сирот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11561" y="1752600"/>
          <a:ext cx="7848872" cy="4124672"/>
        </p:xfrm>
        <a:graphic>
          <a:graphicData uri="http://schemas.openxmlformats.org/drawingml/2006/table">
            <a:tbl>
              <a:tblPr/>
              <a:tblGrid>
                <a:gridCol w="1782828"/>
                <a:gridCol w="1339991"/>
                <a:gridCol w="1557700"/>
                <a:gridCol w="1512168"/>
                <a:gridCol w="1656185"/>
              </a:tblGrid>
              <a:tr h="618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Нормативно-правовые акты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Социальное обслуживание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Опека, попечительство и патронаж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Беспризорность и безнадзорность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Инвалидность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Федеральные законы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442-ФЗ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48-ФЗ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120-ФЗ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181-ФЗ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(с </a:t>
                      </a:r>
                      <a:r>
                        <a:rPr lang="ru-RU" sz="11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</a:t>
                      </a: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01.12.2014)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824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Акты федеральных органов исполнительной власти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Приказ Минтруда России от 24.11.2014 N 940н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№481-ПП РФ от 24.05.2014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 896-ПП РФ от 27.11.2000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Приказ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Минздравсоцразвития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от 04.04.2008 № 379н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Законы города Москвы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З-н Москвы № 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Закон Москвы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Закон Москвы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Закон № 55 (инвалиды и ОВЗ)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Постановления Правительства Москвы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215-ПП (в ред.829-ПП)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433-ПП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Распоряжение Мэра от 01.09.2000 г. № 945-РМ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215-ПП (в ред. 829-ПП, 841-ПП, 318-ПП)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1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Приказы ДСЗН города Москвы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Приказ № 1171, 1173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Приказ № 133, приказ от 22.03.2013 № 134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Приказ № 134 от 22.03.2013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296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913" y="260350"/>
            <a:ext cx="76327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ДЕПАРТАМЕНТ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ТРУДА И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СОЦИАЛЬНОЙ ЗАЩИТЫ НАСЕЛЕНИЯ ГОРОДА МОСКВЫ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878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127562, г.Москва, ул.Декабристов, д.8, кор.3, телефон: 8 (499) 907-93-55, факс: 8 (499)745-67-09,  </a:t>
            </a:r>
          </a:p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e-mail: alye</a:t>
            </a:r>
            <a:r>
              <a:rPr lang="ru-RU" sz="1200" b="1">
                <a:cs typeface="Tahoma" pitchFamily="34" charset="0"/>
              </a:rPr>
              <a:t>_</a:t>
            </a:r>
            <a:r>
              <a:rPr lang="ru-RU" sz="1200" b="1">
                <a:latin typeface="Tahoma" pitchFamily="34" charset="0"/>
                <a:cs typeface="Tahoma" pitchFamily="34" charset="0"/>
              </a:rPr>
              <a:t>parusa@dszn.ru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813" y="549275"/>
            <a:ext cx="72009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ГБУ ЦССВ «АЛЫЕ ПАРУСА»</a:t>
            </a:r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79512" y="1196752"/>
            <a:ext cx="8786366" cy="432048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  <a:cs typeface="Tahoma" pitchFamily="34" charset="0"/>
              </a:rPr>
              <a:t>Сферы применения законодательства в области поддержки семей с детьми</a:t>
            </a:r>
          </a:p>
          <a:p>
            <a:pPr algn="ctr"/>
            <a:endParaRPr lang="ru-RU" sz="3600" b="1" i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pic>
        <p:nvPicPr>
          <p:cNvPr id="8" name="Рисунок 7" descr="Безымянны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6280150" cy="415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296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07950" y="6381750"/>
            <a:ext cx="903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127562, г.Москва, ул.Декабристов, д.8, кор.3, телефон: 8 (499) 907-93-55, факс: 8 (499)745-67-09,  </a:t>
            </a:r>
          </a:p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e-mail: alye_parusa@dszn.ru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250" y="549275"/>
            <a:ext cx="7200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ГБУ ЦССВ «АЛЫЕ ПАРУСА»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755576" y="980728"/>
            <a:ext cx="8064574" cy="648072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dirty="0" smtClean="0"/>
              <a:t>Центры содействия семейному воспитанию города Москвы оказывают</a:t>
            </a:r>
            <a:br>
              <a:rPr lang="ru-RU" dirty="0" smtClean="0"/>
            </a:br>
            <a:r>
              <a:rPr lang="ru-RU" dirty="0" smtClean="0"/>
              <a:t> 8 государственных услуг:</a:t>
            </a:r>
            <a:endParaRPr lang="ru-RU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468313" y="1988839"/>
            <a:ext cx="8496300" cy="432048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endParaRPr 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913" y="260350"/>
            <a:ext cx="76327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ДЕПАРТАМЕНТ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ТРУДА И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СОЦИАЛЬНОЙ ЗАЩИТЫ НАСЕЛЕНИЯ ГОРОДА МОСКВЫ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628800"/>
            <a:ext cx="9144000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/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«Содержание, воспитание и социальная реабилитация несовершеннолетних, находящихся в трудной жизненной ситуации»</a:t>
            </a:r>
          </a:p>
          <a:p>
            <a:pPr marL="85725" indent="-85725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-85725" defTabSz="2667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	2.  «Содействие в передаче воспитанников из числа детей-сирот и детей, оставшихся без попечения родителей, на семейные формы устройства, включая подбор граждан, выразивших желание стать опекунами или попечителями несовершеннолетних граждан либо принять детей, оставшихся без попечения родителей, в семью на воспитание в иных установленных семейным законодательством Российской Федерации формах»</a:t>
            </a:r>
          </a:p>
          <a:p>
            <a:pPr marL="85725" indent="-85725" defTabSz="26670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-85725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3. «Содержание и воспитание детей-сирот и детей, оставшихся без попечения родителей»</a:t>
            </a:r>
          </a:p>
          <a:p>
            <a:pPr marL="85725" indent="-85725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-85725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4. «Осуществление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постинтернатного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патроната»</a:t>
            </a:r>
          </a:p>
          <a:p>
            <a:pPr marL="85725" indent="-85725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-85725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5. «Подготовка граждан, выразивших желание принять детей-сирот и детей, оставшихся без попечения родителей, на семейные формы устройства»</a:t>
            </a:r>
          </a:p>
          <a:p>
            <a:pPr marL="85725" indent="-85725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-85725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6.  «Осуществление социального патроната над детьми, нуждающихся в помощи государства»</a:t>
            </a:r>
          </a:p>
          <a:p>
            <a:pPr marL="85725" indent="-85725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-85725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7. «Сопровождение семей (приемных, опекунских и попечительских) принявших ребенка (детей) на воспитание»</a:t>
            </a:r>
          </a:p>
          <a:p>
            <a:pPr marL="85725" indent="-85725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-85725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8. «Реализация дополнительных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программ на ознакомительном уровне»</a:t>
            </a:r>
          </a:p>
        </p:txBody>
      </p:sp>
      <p:sp>
        <p:nvSpPr>
          <p:cNvPr id="10" name="Овал 9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296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913" y="260350"/>
            <a:ext cx="76327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ДЕПАРТАМЕНТ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ТРУДА И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СОЦИАЛЬНОЙ ЗАЩИТЫ НАСЕЛЕНИЯ ГОРОДА МОСКВЫ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9388" y="6165850"/>
            <a:ext cx="878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127562, г.Москва, ул.Декабристов, д.8, кор.3, телефон: 8 (499) 907-93-55, факс: 8 (499)745-67-09,  </a:t>
            </a:r>
          </a:p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e-mail: alye</a:t>
            </a:r>
            <a:r>
              <a:rPr lang="ru-RU" sz="1200" b="1">
                <a:cs typeface="Tahoma" pitchFamily="34" charset="0"/>
              </a:rPr>
              <a:t>_</a:t>
            </a:r>
            <a:r>
              <a:rPr lang="ru-RU" sz="1200" b="1">
                <a:latin typeface="Tahoma" pitchFamily="34" charset="0"/>
                <a:cs typeface="Tahoma" pitchFamily="34" charset="0"/>
              </a:rPr>
              <a:t>parusa@dszn.ru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813" y="549275"/>
            <a:ext cx="72009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ГБУ ЦССВ «АЛЫЕ ПАРУСА»</a:t>
            </a: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683568" y="1916833"/>
            <a:ext cx="7848600" cy="3672408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lvl="0" indent="457200">
              <a:buFontTx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Положение о центре содействия семейному воспитанию </a:t>
            </a:r>
          </a:p>
          <a:p>
            <a:pPr lvl="0" indent="457200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Утверждено Приказом ДСЗН города Москвы </a:t>
            </a:r>
          </a:p>
          <a:p>
            <a:pPr lvl="0" indent="457200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 19.03.2014 г. №190</a:t>
            </a:r>
          </a:p>
          <a:p>
            <a:pPr lvl="0" indent="4572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eaLnBrk="0" hangingPunct="0">
              <a:buFontTx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Приказ о примерных нормативах штатной численности </a:t>
            </a:r>
          </a:p>
          <a:p>
            <a:pPr lvl="0" indent="457200" eaLnBrk="0" hangingPunct="0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 24.12.2014 г. №1070</a:t>
            </a:r>
          </a:p>
          <a:p>
            <a:pPr lvl="0" indent="457200" eaLnBrk="0" hangingPunct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eaLnBrk="0" hangingPunct="0">
              <a:buFontTx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Приказ об утверждении уставов центров содействия семейному воспитанию От 22.12.2014 г. №1050</a:t>
            </a:r>
          </a:p>
          <a:p>
            <a:pPr lvl="0" indent="457200" eaLnBrk="0" hangingPunct="0">
              <a:buFontTx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Приказ о реорганизации ГБУ детский дом №59 </a:t>
            </a:r>
          </a:p>
          <a:p>
            <a:pPr lvl="0" indent="457200" eaLnBrk="0" hangingPunct="0"/>
            <a:endParaRPr lang="ru-RU" sz="20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lvl="0" indent="457200" eaLnBrk="0" hangingPunct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251520" y="1124744"/>
            <a:ext cx="8642350" cy="681038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ahoma" pitchFamily="34" charset="0"/>
              </a:rPr>
              <a:t>Правовое обеспечение реформирования организаций для детей-сирот в городе Москве регламентированы следующими документами:</a:t>
            </a:r>
          </a:p>
        </p:txBody>
      </p:sp>
      <p:sp>
        <p:nvSpPr>
          <p:cNvPr id="9" name="Овал 8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4" name="AutoShape 24"/>
          <p:cNvSpPr>
            <a:spLocks noChangeArrowheads="1"/>
          </p:cNvSpPr>
          <p:nvPr/>
        </p:nvSpPr>
        <p:spPr bwMode="auto">
          <a:xfrm>
            <a:off x="0" y="476672"/>
            <a:ext cx="3347864" cy="626469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Отделение по содействию семейному устройству и комплексной реабилитации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-- Осуществление социально-психологической и реабилитационной работы с родителями, лишенными родительских прав, ограниченными в родительских правах, в целях обеспечения восстановления их в родительских правах и возвращения ребенка в кровную семью.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Проведение информационных кампаний по привлечению новых семей, готовых принять ребенка (детей) на воспитание.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Консультирование граждан по вопросам семейного устройства и защиты прав детей, оставшихся без попечения родителей.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Осуществление  подбора для детей-сирот и детей, оставшихся без попечения родителей, являющихся воспитанниками Центра, совместимой с ними семьи граждан из числа кандидатов в усыновители, опекуны (попечители), приемные родители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397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Реализация программ подготовки граждан, выразивших желание стать опекунами или попечителями несовершеннолетних граждан либо принять детей, оставшихся без попечения родителей, в семью на воспитание в иных установленных семейным законодательством Российской Федерации формах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8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-Временное содержание, воспитание, образование и социальная реабилитация детей, находящихся в трудной жизненной ситуации, и помещенных в Центр.</a:t>
            </a: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8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-Содержание и воспитание детей-сирот и детей, оставшихся без попечения родителей, помещенных в Центр под надзор.</a:t>
            </a: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8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-Создание в «социальных семьях» условий проживания, максимально способствующих умственному, эмоциональному, физическому и социальному развитию каждого воспитанника.</a:t>
            </a: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8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-Охрана здоровья, оказание своевременной образовательной, психолого-педагогической, медицинской, социальной и правовой помощи воспитанникам.</a:t>
            </a: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8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-Осуществление компенсации и (или) коррекции недостатков физического и (или) психического развития, а также отклонений в поведении воспитанников с ограниченными возможностями здоровья и (или) отклонениями в поведении.</a:t>
            </a: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8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-Социальная адаптация и подготовка воспитанников к самостоятельной жизни.</a:t>
            </a: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8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-Представительство и защита прав и законных интересов воспитанников. Подготовка и реализация индивидуального плана по защите прав ребенка.</a:t>
            </a: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3975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82" name="AutoShape 22"/>
          <p:cNvSpPr>
            <a:spLocks noChangeArrowheads="1"/>
          </p:cNvSpPr>
          <p:nvPr/>
        </p:nvSpPr>
        <p:spPr bwMode="auto">
          <a:xfrm>
            <a:off x="6804248" y="404664"/>
            <a:ext cx="2232248" cy="28083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Отделение по сопровождению замещающих семей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Создания оптимальных условий для развития и социализации ребенка, переданного на воспитание в семью;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--Предотвращения отказа от ребенка, переданного на воспитание в семью;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-Организации и осуществления эффективной замещающей семейной заботы;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Профилактики кризисных ситуаций в семье и содействие укреплению семьи.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Оказание профессиональной консультативной,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юридической, психологической, педагогической, медицинской, социальной помощи семье, принявшей ребенка (детей) на воспитание.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83" name="AutoShape 23"/>
          <p:cNvSpPr>
            <a:spLocks noChangeArrowheads="1"/>
          </p:cNvSpPr>
          <p:nvPr/>
        </p:nvSpPr>
        <p:spPr bwMode="auto">
          <a:xfrm>
            <a:off x="3563888" y="404664"/>
            <a:ext cx="3096344" cy="352839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round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ЦЕЛИ  ДЕЯТЕЛЬНОСТИ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ЦССВ  «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Алые паруса»:</a:t>
            </a: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Возвращение детей, оставшихся без попечения родителей, в кровную семью.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Содействие устройству воспитанников Центра в семьи.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Интеллектуальное, эмоциональное, нравственное и физическое развитие воспитанников.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Социальная адаптация и реабилитация воспитанников.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Обеспечение сохранения привязанностей воспитанников к родителям и другим родственникам (если это целесообразно), формирование привязанности детей, переданных на воспитание в семью, к замещающей семье.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Формирование у воспитанников идентичности и позитивной самооценки на основе своевременной и комплексной социально-психологической реабилитации и семейного воспитания.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Компенсация, коррекция нарушений в развитии и реабилитация воспитанников, в том числе, с ограниченными возможностями здоровья.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 Обеспечение прав и законных интересов воспитанников.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  Комплексное сопровождение замещающих семей.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Постинтернатная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адаптация выпускников Центра к самостоятельной жизни.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419872" y="4077072"/>
            <a:ext cx="3168352" cy="26642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9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Отделение по работе с детьми,</a:t>
            </a:r>
            <a:endParaRPr lang="ru-RU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9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находящимися в трудной жизненной ситуации</a:t>
            </a:r>
            <a:endParaRPr lang="ru-RU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8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Проведение обследования условий жизни несовершеннолетних граждан и их семей на основании поступивших в Центр обращений органов опеки и попечительства</a:t>
            </a: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8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Оказание психолого-педагогической и социально-правовой помощи семьям, воспитывающим детей, в целях профилактики отказа родителей от воспитания своих детей, ограничения или лишения родительских прав.</a:t>
            </a: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8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Совместно с подразделением комплексной реабилитации осуществление социальной реабилитации несовершеннолетних, оказавшихся в трудной жизненной ситуации, находящихся в Центр</a:t>
            </a: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8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Осуществление социально-психологической и реабилитационной работы с родителями, лишенными родительских прав, ограниченными в родительских правах, в целях обеспечения восстановления их в родительских правах и возвращения ребенка в кровную семью.</a:t>
            </a: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660232" y="3356992"/>
            <a:ext cx="2376264" cy="3384376"/>
          </a:xfrm>
          <a:prstGeom prst="round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Отделение по постинтернатному патронату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ru-RU" sz="8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8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Постинтернатный патронат осуществляется путем индивидуального сопровождения выпускников и </a:t>
            </a:r>
            <a:r>
              <a:rPr lang="ru-RU" sz="8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включает:</a:t>
            </a: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39750" algn="l"/>
              </a:tabLst>
            </a:pPr>
            <a:r>
              <a:rPr lang="ru-RU" sz="8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содействие выпускникам в получении образования, трудоустройстве, адаптации в обществе, организации досуга, помощь в реализации и защите их личных, жилищных, имущественных, иных прав и законных интересов;</a:t>
            </a: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39750" algn="l"/>
              </a:tabLst>
            </a:pPr>
            <a:r>
              <a:rPr lang="ru-RU" sz="8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оказание консультативной, социально-правовой и социально-педагогической помощи выпускникам;</a:t>
            </a: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39750" algn="l"/>
              </a:tabLst>
            </a:pPr>
            <a:r>
              <a:rPr lang="ru-RU" sz="8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поддержку выпускников в решении проблем самообеспечения, реализации возможностей по преодолению сложных жизненных ситуаций;</a:t>
            </a: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39750" algn="l"/>
              </a:tabLst>
            </a:pPr>
            <a:r>
              <a:rPr lang="ru-RU" sz="8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содействие выпускникам в реализации социальных гарантий.</a:t>
            </a: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39750" algn="l"/>
              </a:tabLst>
            </a:pPr>
            <a:r>
              <a:rPr lang="ru-RU" sz="8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проведение диагностики и коррекции процесса постинтернатной адаптации.</a:t>
            </a: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39750" algn="l"/>
              </a:tabLst>
            </a:pP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9512" y="116632"/>
            <a:ext cx="8784976" cy="216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Структурно-функциональная модель ГБУ ЦССВ «Алые паруса» в 2015 году</a:t>
            </a:r>
            <a:endParaRPr lang="ru-RU" dirty="0"/>
          </a:p>
        </p:txBody>
      </p:sp>
      <p:sp>
        <p:nvSpPr>
          <p:cNvPr id="32" name="Стрелка вправо 31"/>
          <p:cNvSpPr/>
          <p:nvPr/>
        </p:nvSpPr>
        <p:spPr>
          <a:xfrm>
            <a:off x="6516216" y="980728"/>
            <a:ext cx="36004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10800000">
            <a:off x="3203848" y="999666"/>
            <a:ext cx="4320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4932040" y="3861048"/>
            <a:ext cx="57606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1418012">
            <a:off x="6425389" y="3534871"/>
            <a:ext cx="468644" cy="548380"/>
          </a:xfrm>
          <a:prstGeom prst="rightArrow">
            <a:avLst>
              <a:gd name="adj1" fmla="val 50000"/>
              <a:gd name="adj2" fmla="val 52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296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913" y="260350"/>
            <a:ext cx="76327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ДЕПАРТАМЕНТ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ТРУДА И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СОЦИАЛЬНОЙ ЗАЩИТЫ НАСЕЛЕНИЯ ГОРОДА МОСКВЫ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9512" y="6525344"/>
            <a:ext cx="87852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 dirty="0">
                <a:latin typeface="Tahoma" pitchFamily="34" charset="0"/>
                <a:cs typeface="Tahoma" pitchFamily="34" charset="0"/>
              </a:rPr>
              <a:t>127562, г.Москва, ул.Декабристов, д.8, кор.3, телефон: 8 (499) 907-93-55, факс: 8 (</a:t>
            </a:r>
            <a:r>
              <a:rPr lang="ru-RU" sz="800" b="1" dirty="0" smtClean="0">
                <a:latin typeface="Tahoma" pitchFamily="34" charset="0"/>
                <a:cs typeface="Tahoma" pitchFamily="34" charset="0"/>
              </a:rPr>
              <a:t>499)745-67-09, </a:t>
            </a:r>
            <a:r>
              <a:rPr lang="ru-RU" sz="800" b="1" dirty="0" err="1" smtClean="0">
                <a:latin typeface="Tahoma" pitchFamily="34" charset="0"/>
                <a:cs typeface="Tahoma" pitchFamily="34" charset="0"/>
              </a:rPr>
              <a:t>e-mail</a:t>
            </a:r>
            <a:r>
              <a:rPr lang="ru-RU" sz="800" b="1" dirty="0">
                <a:latin typeface="Tahoma" pitchFamily="34" charset="0"/>
                <a:cs typeface="Tahoma" pitchFamily="34" charset="0"/>
              </a:rPr>
              <a:t>: </a:t>
            </a:r>
            <a:r>
              <a:rPr lang="ru-RU" sz="800" b="1" dirty="0" err="1">
                <a:latin typeface="Tahoma" pitchFamily="34" charset="0"/>
                <a:cs typeface="Tahoma" pitchFamily="34" charset="0"/>
              </a:rPr>
              <a:t>alye</a:t>
            </a:r>
            <a:r>
              <a:rPr lang="ru-RU" sz="800" b="1" dirty="0" err="1">
                <a:cs typeface="Tahoma" pitchFamily="34" charset="0"/>
              </a:rPr>
              <a:t>_</a:t>
            </a:r>
            <a:r>
              <a:rPr lang="ru-RU" sz="800" b="1" dirty="0" err="1">
                <a:latin typeface="Tahoma" pitchFamily="34" charset="0"/>
                <a:cs typeface="Tahoma" pitchFamily="34" charset="0"/>
              </a:rPr>
              <a:t>parusa@dszn.ru</a:t>
            </a:r>
            <a:endParaRPr lang="ru-RU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813" y="549275"/>
            <a:ext cx="72009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ГБУ ЦССВ «АЛЫЕ ПАРУСА»</a:t>
            </a:r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501650" y="908720"/>
            <a:ext cx="8642350" cy="504056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600" b="1" dirty="0" smtClean="0">
                <a:solidFill>
                  <a:schemeClr val="hlink"/>
                </a:solidFill>
                <a:latin typeface="Times New Roman" pitchFamily="18" charset="0"/>
                <a:cs typeface="Tahoma" pitchFamily="34" charset="0"/>
              </a:rPr>
              <a:t>Примерный план мероприятий по реформированию организаций для детей-сирот и детей, оставшихся без попечения родителей в городе Москве</a:t>
            </a:r>
            <a:endParaRPr lang="ru-RU" sz="1600" b="1" dirty="0">
              <a:solidFill>
                <a:schemeClr val="hlink"/>
              </a:solidFill>
              <a:latin typeface="Times New Roman" pitchFamily="18" charset="0"/>
              <a:cs typeface="Tahoma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1484785"/>
          <a:ext cx="8712968" cy="4938209"/>
        </p:xfrm>
        <a:graphic>
          <a:graphicData uri="http://schemas.openxmlformats.org/drawingml/2006/table">
            <a:tbl>
              <a:tblPr/>
              <a:tblGrid>
                <a:gridCol w="8712968"/>
              </a:tblGrid>
              <a:tr h="240939">
                <a:tc>
                  <a:txBody>
                    <a:bodyPr/>
                    <a:lstStyle/>
                    <a:p>
                      <a:pPr indent="3175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комиссии по реализации мероприятий по реорганизации учреждений</a:t>
                      </a:r>
                    </a:p>
                  </a:txBody>
                  <a:tcPr marL="22823" marR="22823" marT="37548" marB="375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403424">
                <a:tc>
                  <a:txBody>
                    <a:bodyPr/>
                    <a:lstStyle/>
                    <a:p>
                      <a:pPr indent="635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Уведомление налоговых органов, Фонда социального страхования, Пенсионного фонда, Фонда обязательного медицинского страхования о предстоящей реорганизации учреждений</a:t>
                      </a:r>
                    </a:p>
                  </a:txBody>
                  <a:tcPr marL="22823" marR="22823" marT="37548" marB="375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34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Размещение в СМИ уведомления о реорганизации после внесения в Единый государственный реестр юридических лиц записи о реорганизации учреждений</a:t>
                      </a:r>
                    </a:p>
                  </a:txBody>
                  <a:tcPr marL="22823" marR="22823" marT="37548" marB="375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2409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Решение вопросов, связанных с трудоустройством работников учреждений</a:t>
                      </a:r>
                    </a:p>
                  </a:txBody>
                  <a:tcPr marL="22823" marR="22823" marT="37548" marB="375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6557">
                <a:tc>
                  <a:txBody>
                    <a:bodyPr/>
                    <a:lstStyle/>
                    <a:p>
                      <a:pPr indent="889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Проведение совещания и ознакомление коллективов учреждений с порядком реорганизации.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Направление письменных уведомлений работникам учреждений о реорганизации (об изменении существенных условий труда)</a:t>
                      </a:r>
                    </a:p>
                  </a:txBody>
                  <a:tcPr marL="22823" marR="22823" marT="37548" marB="375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568224">
                <a:tc>
                  <a:txBody>
                    <a:bodyPr/>
                    <a:lstStyle/>
                    <a:p>
                      <a:pPr indent="3175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Проведение инвентаризации имущества и финансовых обязательств реорганизуемых учреждений, оформление инвентаризационных описей основных средств и малоценных предметов, дебиторской и кредиторской заложенности, предоставление учредителю копий инвентаризационных описей товарно-материальных ценностей</a:t>
                      </a:r>
                    </a:p>
                  </a:txBody>
                  <a:tcPr marL="22823" marR="22823" marT="37548" marB="375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09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Письменное уведомление кредиторов учреждений</a:t>
                      </a:r>
                    </a:p>
                  </a:txBody>
                  <a:tcPr marL="22823" marR="22823" marT="37548" marB="375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240939">
                <a:tc>
                  <a:txBody>
                    <a:bodyPr/>
                    <a:lstStyle/>
                    <a:p>
                      <a:pPr indent="3175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Проведение сверки задолженности учреждений перед кредиторами</a:t>
                      </a:r>
                    </a:p>
                  </a:txBody>
                  <a:tcPr marL="22823" marR="22823" marT="37548" marB="375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09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Подготовка бухгалтерского баланса учреждений</a:t>
                      </a:r>
                    </a:p>
                  </a:txBody>
                  <a:tcPr marL="22823" marR="22823" marT="37548" marB="375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240939">
                <a:tc>
                  <a:txBody>
                    <a:bodyPr/>
                    <a:lstStyle/>
                    <a:p>
                      <a:pPr indent="3175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Представление на утверждение кандидатуры директора государственного учреждения </a:t>
                      </a:r>
                    </a:p>
                  </a:txBody>
                  <a:tcPr marL="22823" marR="22823" marT="37548" marB="375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0939">
                <a:tc>
                  <a:txBody>
                    <a:bodyPr/>
                    <a:lstStyle/>
                    <a:p>
                      <a:pPr indent="3175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Представление проекта штатного расписания государственного учреждения </a:t>
                      </a:r>
                    </a:p>
                  </a:txBody>
                  <a:tcPr marL="22823" marR="22823" marT="37548" marB="375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2409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Утверждение устава государственного учреждения </a:t>
                      </a:r>
                    </a:p>
                  </a:txBody>
                  <a:tcPr marL="22823" marR="22823" marT="37548" marB="375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2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Утверждение государственного задания, плана финансово-хозяйственной деятельности учреждения и иных документов финансового характера</a:t>
                      </a:r>
                    </a:p>
                  </a:txBody>
                  <a:tcPr marL="22823" marR="22823" marT="37548" marB="375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2409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Передача движимого имущества учреждений</a:t>
                      </a:r>
                    </a:p>
                  </a:txBody>
                  <a:tcPr marL="22823" marR="22823" marT="37548" marB="375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09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Составление и утверждение передаточного акта</a:t>
                      </a:r>
                    </a:p>
                  </a:txBody>
                  <a:tcPr marL="22823" marR="22823" marT="37548" marB="375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</a:tr>
              <a:tr h="322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Проведение государственной регистрации юридического лица, созданного в результате реорганизации</a:t>
                      </a:r>
                    </a:p>
                  </a:txBody>
                  <a:tcPr marL="22823" marR="22823" marT="37548" marB="375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8495928" y="6453336"/>
            <a:ext cx="648072" cy="4046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4104</Words>
  <Application>Microsoft Office PowerPoint</Application>
  <PresentationFormat>Экран (4:3)</PresentationFormat>
  <Paragraphs>460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Сведения о количестве воспитанников ГБУ ЦССВ «Алые паруса»,переданных на семейные формы воспитания  с 2012 г. по октябрь 2015 г.</vt:lpstr>
      <vt:lpstr> Анализ результатов разработки и внедрения программ и технологий подбора замещающей семьи воспитанникам подросткового возраста и детям с ограниченными возможностями здоровья свидетельствует об успешности решения актуальных задач (см. таблицу 1):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цели, задачи и пезультаты опытно-экспериментального исследования «Социальные технологии подбора детям-сиротам замещающей семьи в условиях мегаполиса» в ГБУ ЦССВ «Алые паруса»</dc:title>
  <dc:creator>Admin</dc:creator>
  <cp:lastModifiedBy>Lenovo</cp:lastModifiedBy>
  <cp:revision>179</cp:revision>
  <dcterms:created xsi:type="dcterms:W3CDTF">2015-04-23T07:02:14Z</dcterms:created>
  <dcterms:modified xsi:type="dcterms:W3CDTF">2015-11-23T14:35:36Z</dcterms:modified>
</cp:coreProperties>
</file>