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8" r:id="rId5"/>
    <p:sldId id="260" r:id="rId6"/>
    <p:sldId id="270" r:id="rId7"/>
    <p:sldId id="271" r:id="rId8"/>
    <p:sldId id="272" r:id="rId9"/>
    <p:sldId id="273" r:id="rId10"/>
    <p:sldId id="269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88" autoAdjust="0"/>
  </p:normalViewPr>
  <p:slideViewPr>
    <p:cSldViewPr>
      <p:cViewPr>
        <p:scale>
          <a:sx n="76" d="100"/>
          <a:sy n="76" d="100"/>
        </p:scale>
        <p:origin x="-120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Z\_Work\_Education\&#1048;&#1085;&#1092;&#1086;&#1075;&#1088;&#1072;&#1092;&#1080;&#1082;&#1072;\&#1057;&#1080;&#1083;&#1100;&#1103;&#1085;&#1086;&#1074;-&#1089;&#1080;&#1088;&#1086;&#1090;&#1099;\&#1043;&#1088;&#1072;&#1092;-&#1089;&#1080;&#1088;&#1086;&#1090;&#1099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E:\_Work\_Education\_Cito\17-03-2015_&#1048;&#1085;&#1092;&#1086;&#1075;&#1088;&#1072;&#1092;&#1080;&#1082;&#1072;-&#1089;&#1080;&#1088;&#1086;&#1090;&#1099;\&#1043;&#1088;&#1072;&#1092;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E:\_Work\_Education\_Cito\17-03-2015_&#1048;&#1085;&#1092;&#1086;&#1075;&#1088;&#1072;&#1092;&#1080;&#1082;&#1072;-&#1089;&#1080;&#1088;&#1086;&#1090;&#1099;\&#1043;&#1088;&#1072;&#1092;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2;&#1054;&#1048;%20&#1044;&#1054;&#1050;&#1059;&#1052;&#1045;&#1053;&#1058;&#1067;%20&#1086;&#1090;%2011.03.2014\&#1084;&#1077;&#1088;&#1086;&#1087;&#1088;&#1080;&#1103;&#1090;&#1080;&#1103;\2015\&#1060;&#1054;&#1056;&#1059;&#1052;\&#1050;&#1085;&#1080;&#1075;&#1072;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5.9958562495824701E-3"/>
                  <c:y val="8.4180979826834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Лист1!$A$5:$K$5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Лист1!$A$6:$K$6</c:f>
              <c:numCache>
                <c:formatCode>General</c:formatCode>
                <c:ptCount val="11"/>
                <c:pt idx="0" formatCode="#,##0">
                  <c:v>186000</c:v>
                </c:pt>
                <c:pt idx="1">
                  <c:v>177000</c:v>
                </c:pt>
                <c:pt idx="2">
                  <c:v>162000</c:v>
                </c:pt>
                <c:pt idx="3" formatCode="#,##0">
                  <c:v>149000</c:v>
                </c:pt>
                <c:pt idx="4" formatCode="#,##0">
                  <c:v>140355</c:v>
                </c:pt>
                <c:pt idx="5" formatCode="#,##0">
                  <c:v>134256</c:v>
                </c:pt>
                <c:pt idx="6" formatCode="#,##0">
                  <c:v>126574</c:v>
                </c:pt>
                <c:pt idx="7" formatCode="#,##0">
                  <c:v>119070</c:v>
                </c:pt>
                <c:pt idx="8" formatCode="#,##0">
                  <c:v>106646</c:v>
                </c:pt>
                <c:pt idx="9" formatCode="#,##0">
                  <c:v>87289</c:v>
                </c:pt>
                <c:pt idx="10" formatCode="#,##0">
                  <c:v>73575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4886656"/>
        <c:axId val="64905984"/>
      </c:barChart>
      <c:catAx>
        <c:axId val="6488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4905984"/>
        <c:crosses val="autoZero"/>
        <c:auto val="1"/>
        <c:lblAlgn val="ctr"/>
        <c:lblOffset val="100"/>
        <c:noMultiLvlLbl val="0"/>
      </c:catAx>
      <c:valAx>
        <c:axId val="6490598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64886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Лист1!$A$47</c:f>
              <c:strCache>
                <c:ptCount val="1"/>
                <c:pt idx="0">
                  <c:v>Численность выявленных детей-сирот и детей, оставшихся без попечения родителей, за год</c:v>
                </c:pt>
              </c:strCache>
            </c:strRef>
          </c:tx>
          <c:spPr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Лист1!$B$46:$F$46</c:f>
              <c:numCache>
                <c:formatCode>0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Лист1!$B$47:$F$47</c:f>
              <c:numCache>
                <c:formatCode>#,##0</c:formatCode>
                <c:ptCount val="5"/>
                <c:pt idx="0">
                  <c:v>93806</c:v>
                </c:pt>
                <c:pt idx="1">
                  <c:v>82177</c:v>
                </c:pt>
                <c:pt idx="2">
                  <c:v>74724</c:v>
                </c:pt>
                <c:pt idx="3">
                  <c:v>68770</c:v>
                </c:pt>
                <c:pt idx="4">
                  <c:v>61621</c:v>
                </c:pt>
              </c:numCache>
            </c:numRef>
          </c:val>
        </c:ser>
        <c:ser>
          <c:idx val="1"/>
          <c:order val="1"/>
          <c:tx>
            <c:strRef>
              <c:f>Лист1!$A$48</c:f>
              <c:strCache>
                <c:ptCount val="1"/>
                <c:pt idx="0">
                  <c:v>Численность детей, переданных на семейные формы устройства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 i="0" baseline="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Лист1!$B$46:$F$46</c:f>
              <c:numCache>
                <c:formatCode>0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Лист1!$B$48:$F$48</c:f>
              <c:numCache>
                <c:formatCode>#,##0</c:formatCode>
                <c:ptCount val="5"/>
                <c:pt idx="0">
                  <c:v>75844</c:v>
                </c:pt>
                <c:pt idx="1">
                  <c:v>67543</c:v>
                </c:pt>
                <c:pt idx="2">
                  <c:v>61428</c:v>
                </c:pt>
                <c:pt idx="3">
                  <c:v>62973</c:v>
                </c:pt>
                <c:pt idx="4">
                  <c:v>64010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5"/>
        <c:axId val="65179008"/>
        <c:axId val="65299584"/>
      </c:barChart>
      <c:catAx>
        <c:axId val="6517900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19050">
            <a:solidFill>
              <a:schemeClr val="accent1"/>
            </a:solidFill>
          </a:ln>
        </c:spPr>
        <c:txPr>
          <a:bodyPr/>
          <a:lstStyle/>
          <a:p>
            <a:pPr>
              <a:defRPr sz="1200"/>
            </a:pPr>
            <a:endParaRPr lang="ru-RU"/>
          </a:p>
        </c:txPr>
        <c:crossAx val="65299584"/>
        <c:crosses val="autoZero"/>
        <c:auto val="1"/>
        <c:lblAlgn val="ctr"/>
        <c:lblOffset val="100"/>
        <c:noMultiLvlLbl val="0"/>
      </c:catAx>
      <c:valAx>
        <c:axId val="65299584"/>
        <c:scaling>
          <c:orientation val="minMax"/>
        </c:scaling>
        <c:delete val="1"/>
        <c:axPos val="l"/>
        <c:majorGridlines>
          <c:spPr>
            <a:ln>
              <a:solidFill>
                <a:srgbClr val="D9D9D9"/>
              </a:solidFill>
            </a:ln>
          </c:spPr>
        </c:majorGridlines>
        <c:numFmt formatCode="#,##0" sourceLinked="1"/>
        <c:majorTickMark val="out"/>
        <c:minorTickMark val="none"/>
        <c:tickLblPos val="nextTo"/>
        <c:crossAx val="6517900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Лист1!$AA$18</c:f>
              <c:strCache>
                <c:ptCount val="1"/>
                <c:pt idx="0">
                  <c:v>на безвозмездную форму опеки (попечительства)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5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Лист1!$W$17</c:f>
              <c:strCache>
                <c:ptCount val="1"/>
                <c:pt idx="0">
                  <c:v>Передано под опеку (попечительство)</c:v>
                </c:pt>
              </c:strCache>
            </c:strRef>
          </c:cat>
          <c:val>
            <c:numRef>
              <c:f>Лист1!$AB$18</c:f>
              <c:numCache>
                <c:formatCode>#,##0</c:formatCode>
                <c:ptCount val="1"/>
                <c:pt idx="0">
                  <c:v>32892</c:v>
                </c:pt>
              </c:numCache>
            </c:numRef>
          </c:val>
        </c:ser>
        <c:ser>
          <c:idx val="1"/>
          <c:order val="1"/>
          <c:tx>
            <c:strRef>
              <c:f>Лист1!$AA$19</c:f>
              <c:strCache>
                <c:ptCount val="1"/>
                <c:pt idx="0">
                  <c:v>на возмездную форму опеки (попечительства)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Лист1!$W$17</c:f>
              <c:strCache>
                <c:ptCount val="1"/>
                <c:pt idx="0">
                  <c:v>Передано под опеку (попечительство)</c:v>
                </c:pt>
              </c:strCache>
            </c:strRef>
          </c:cat>
          <c:val>
            <c:numRef>
              <c:f>Лист1!$AB$19</c:f>
              <c:numCache>
                <c:formatCode>#,##0</c:formatCode>
                <c:ptCount val="1"/>
                <c:pt idx="0">
                  <c:v>23464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0"/>
        <c:overlap val="100"/>
        <c:axId val="65333888"/>
        <c:axId val="66195840"/>
      </c:barChart>
      <c:catAx>
        <c:axId val="6533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195840"/>
        <c:crosses val="autoZero"/>
        <c:auto val="1"/>
        <c:lblAlgn val="ctr"/>
        <c:lblOffset val="100"/>
        <c:noMultiLvlLbl val="0"/>
      </c:catAx>
      <c:valAx>
        <c:axId val="66195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333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 baseline="0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Лист1!$AA$22</c:f>
              <c:strCache>
                <c:ptCount val="1"/>
                <c:pt idx="0">
                  <c:v>Передано на усыновление</c:v>
                </c:pt>
              </c:strCache>
            </c:strRef>
          </c:cat>
          <c:val>
            <c:numRef>
              <c:f>Лист1!$AB$22</c:f>
              <c:numCache>
                <c:formatCode>#,##0</c:formatCode>
                <c:ptCount val="1"/>
                <c:pt idx="0">
                  <c:v>7654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0"/>
        <c:axId val="66244608"/>
        <c:axId val="66246144"/>
      </c:barChart>
      <c:catAx>
        <c:axId val="66244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9050">
            <a:solidFill>
              <a:schemeClr val="accent1"/>
            </a:solidFill>
          </a:ln>
        </c:spPr>
        <c:txPr>
          <a:bodyPr/>
          <a:lstStyle/>
          <a:p>
            <a: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ru-RU"/>
          </a:p>
        </c:txPr>
        <c:crossAx val="66246144"/>
        <c:crosses val="autoZero"/>
        <c:auto val="1"/>
        <c:lblAlgn val="ctr"/>
        <c:lblOffset val="100"/>
        <c:noMultiLvlLbl val="0"/>
      </c:catAx>
      <c:valAx>
        <c:axId val="66246144"/>
        <c:scaling>
          <c:orientation val="minMax"/>
          <c:max val="60000"/>
        </c:scaling>
        <c:delete val="0"/>
        <c:axPos val="r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ru-RU"/>
          </a:p>
        </c:txPr>
        <c:crossAx val="66244608"/>
        <c:crosses val="max"/>
        <c:crossBetween val="between"/>
        <c:majorUnit val="1000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Лист1!$B$35</c:f>
              <c:strCache>
                <c:ptCount val="1"/>
                <c:pt idx="0">
                  <c:v>размер выплаты на содержание ребенка в семье опекуна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41877949033804E-3"/>
                  <c:y val="-3.5016589931341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1877949033804E-3"/>
                  <c:y val="-4.9326519202495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Лист1!$C$34:$D$34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Лист1!$C$35:$D$35</c:f>
              <c:numCache>
                <c:formatCode>General</c:formatCode>
                <c:ptCount val="2"/>
                <c:pt idx="0">
                  <c:v>7543</c:v>
                </c:pt>
                <c:pt idx="1">
                  <c:v>8582</c:v>
                </c:pt>
              </c:numCache>
            </c:numRef>
          </c:val>
        </c:ser>
        <c:ser>
          <c:idx val="1"/>
          <c:order val="1"/>
          <c:tx>
            <c:strRef>
              <c:f>Лист1!$B$36</c:f>
              <c:strCache>
                <c:ptCount val="1"/>
                <c:pt idx="0">
                  <c:v>размер вознаграждения приемного родителя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393129491522502E-2"/>
                  <c:y val="-6.733959602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0042651293106201E-2"/>
                  <c:y val="-5.925884449919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Лист1!$C$34:$D$34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Лист1!$C$36:$D$36</c:f>
              <c:numCache>
                <c:formatCode>General</c:formatCode>
                <c:ptCount val="2"/>
                <c:pt idx="0">
                  <c:v>4803</c:v>
                </c:pt>
                <c:pt idx="1">
                  <c:v>6997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6911616"/>
        <c:axId val="66585728"/>
        <c:axId val="0"/>
      </c:bar3DChart>
      <c:catAx>
        <c:axId val="6691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6585728"/>
        <c:crosses val="autoZero"/>
        <c:auto val="1"/>
        <c:lblAlgn val="ctr"/>
        <c:lblOffset val="100"/>
        <c:noMultiLvlLbl val="0"/>
      </c:catAx>
      <c:valAx>
        <c:axId val="66585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6911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211644203315997"/>
          <c:y val="0.122451593965354"/>
          <c:w val="0.37008634158536702"/>
          <c:h val="0.800887737364123"/>
        </c:manualLayout>
      </c:layout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6A8E5CF-7516-4536-82F3-FDB30B8A112E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CEB603-C9DA-46DA-A38C-5C82A6731C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049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13B0C-0867-49C6-9282-A7F03A561365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B7C41-3F7F-4CD8-B6DD-B92DEB3175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9ACE9-1AF3-45CC-93F1-3EE0FD8B36AC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EFD76-FDEF-4096-BE03-DB8B270B3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77ADA-528A-4C24-80A0-5FCD3FD6D87E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9FE45-A386-4207-AD35-3548D107C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12A9-9827-4A42-9BAF-AAB910886394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77FF0-4A3A-4D9A-9A3E-4B20FBED8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846C6-0061-4495-822B-2F2720E5C484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ABC2E-6E4E-478C-BF4F-09255D9CF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7B940-7B6F-4F6C-9A76-8C0A6502E6ED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309FF-B01B-4379-9E32-7C6F30D304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74684-9622-4FF3-8971-123EC09A2B35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6D65D-4A19-49A4-AA0F-3A04388B80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AA866-F835-4DEE-B65D-CB5452619B31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7209F-446E-4F17-8951-0F3F509BD6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2B92C-15ED-4F82-A9E8-4A05D4F33E47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E7D4D-46A6-4208-AF28-6D53404A0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7B8F4-C43B-480D-9302-5A742BEB5E48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6CCD9-FFCB-4374-A020-20A5B0885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5B253-E0BB-43A9-B5FC-EF56A14CB727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53000-AC92-46D0-899E-B400B73749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6F5BBC-73BB-423C-A69B-AFE9F1159DC2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DA0EDC-2FC5-444C-BEC9-9865308DB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E:\_Work\_МОСОБРАЗ\_Срочное\17-10-2014 К Форуму приемных семей\Рис\mani_69.jpg"/>
          <p:cNvPicPr>
            <a:picLocks noChangeAspect="1" noChangeArrowheads="1"/>
          </p:cNvPicPr>
          <p:nvPr/>
        </p:nvPicPr>
        <p:blipFill>
          <a:blip r:embed="rId3"/>
          <a:srcRect l="1170" t="7655" r="1616" b="15092"/>
          <a:stretch>
            <a:fillRect/>
          </a:stretch>
        </p:blipFill>
        <p:spPr bwMode="auto">
          <a:xfrm>
            <a:off x="0" y="765175"/>
            <a:ext cx="9132888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-11113" y="4810125"/>
            <a:ext cx="9145588" cy="20034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-11026" y="4894709"/>
            <a:ext cx="9146274" cy="1963291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46050" y="5084763"/>
            <a:ext cx="8856663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Министерство 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образования и науки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РФ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Лашкул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 Марина Валерьевна</a:t>
            </a:r>
            <a:endParaRPr lang="ru-RU" sz="1100" b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Lashkul-mv@mon.gov.ru</a:t>
            </a:r>
            <a:endParaRPr lang="ru-RU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" name="Блок-схема: задержка 15"/>
          <p:cNvSpPr/>
          <p:nvPr/>
        </p:nvSpPr>
        <p:spPr>
          <a:xfrm rot="5400000">
            <a:off x="3853656" y="-3891757"/>
            <a:ext cx="1414463" cy="9144001"/>
          </a:xfrm>
          <a:prstGeom prst="flowChartDelay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Блок-схема: задержка 16"/>
          <p:cNvSpPr/>
          <p:nvPr/>
        </p:nvSpPr>
        <p:spPr>
          <a:xfrm rot="5400000">
            <a:off x="3889890" y="-3928299"/>
            <a:ext cx="1342169" cy="9144000"/>
          </a:xfrm>
          <a:prstGeom prst="flowChartDelay">
            <a:avLst/>
          </a:prstGeom>
          <a:solidFill>
            <a:schemeClr val="tx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8" name="Picture 4" descr="Untitled-1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4224187" y="270623"/>
            <a:ext cx="700173" cy="798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10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spc="230" dirty="0" smtClean="0">
                <a:solidFill>
                  <a:schemeClr val="bg1">
                    <a:lumMod val="95000"/>
                  </a:schemeClr>
                </a:solidFill>
              </a:rPr>
              <a:t>Новые правила и нормы </a:t>
            </a:r>
            <a:endParaRPr lang="ru-RU" sz="2800" b="1" spc="23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1571612"/>
            <a:ext cx="657229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приказ Минобрнауки России от 24 февраля 2015 г. № 121</a:t>
            </a:r>
          </a:p>
          <a:p>
            <a:pPr algn="ctr"/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«Об утверждении примерной дополнительной профессиональной программы повышения квалификации для работ органов опеки и попечительства»</a:t>
            </a: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11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spc="230" dirty="0" smtClean="0">
                <a:solidFill>
                  <a:schemeClr val="bg1">
                    <a:lumMod val="95000"/>
                  </a:schemeClr>
                </a:solidFill>
              </a:rPr>
              <a:t>Новые правила и нормы </a:t>
            </a:r>
            <a:endParaRPr lang="ru-RU" sz="2800" b="1" spc="23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571612"/>
            <a:ext cx="80010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приказ Минобрнауки России </a:t>
            </a:r>
          </a:p>
          <a:p>
            <a:pPr algn="ctr"/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от 17 февраля 2015 г. № 101 </a:t>
            </a:r>
          </a:p>
          <a:p>
            <a:pPr algn="ctr"/>
            <a:endParaRPr lang="ru-RU" sz="2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«Об утверждении порядка формирования, ведения и использования государственного банка данных о детях, оставшихся без попечения родителей»</a:t>
            </a:r>
          </a:p>
          <a:p>
            <a:pPr>
              <a:buNone/>
            </a:pPr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12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spc="230" dirty="0" smtClean="0">
                <a:solidFill>
                  <a:schemeClr val="bg1">
                    <a:lumMod val="95000"/>
                  </a:schemeClr>
                </a:solidFill>
              </a:rPr>
              <a:t>Новые правила и нормы </a:t>
            </a:r>
            <a:endParaRPr lang="ru-RU" sz="2800" b="1" spc="23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571612"/>
            <a:ext cx="80010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приказ Минобрнауки России 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от 13 марта 2015 г. № 235 </a:t>
            </a:r>
          </a:p>
          <a:p>
            <a:pPr algn="ctr"/>
            <a:endParaRPr lang="ru-RU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«Об утверждении Порядка организации и осуществления деятельности по подготовке лиц, желающих принять на воспитание в свою семью ребенка, оставшегося без попечения родителей»</a:t>
            </a:r>
          </a:p>
          <a:p>
            <a:pPr>
              <a:buNone/>
            </a:pPr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13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spc="230" dirty="0" smtClean="0">
                <a:solidFill>
                  <a:schemeClr val="bg1">
                    <a:lumMod val="95000"/>
                  </a:schemeClr>
                </a:solidFill>
              </a:rPr>
              <a:t>Принципы сопровождения </a:t>
            </a:r>
            <a:endParaRPr lang="ru-RU" sz="2800" b="1" spc="23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571612"/>
            <a:ext cx="800105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индивидуальное консультирование членов замещающих семей;</a:t>
            </a:r>
          </a:p>
          <a:p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работа со случаем; </a:t>
            </a:r>
          </a:p>
          <a:p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информирование  замещающих  семей о порядке получения социальной, правовой и медицинской поддержки (помощи, услуг) в организациях у </a:t>
            </a:r>
            <a:r>
              <a:rPr lang="ru-RU" sz="2400" b="1" i="1" dirty="0" err="1">
                <a:solidFill>
                  <a:schemeClr val="accent1">
                    <a:lumMod val="75000"/>
                  </a:schemeClr>
                </a:solidFill>
              </a:rPr>
              <a:t>узкопрофильных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 специалистов</a:t>
            </a: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14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spc="230" dirty="0" smtClean="0">
                <a:solidFill>
                  <a:schemeClr val="bg1">
                    <a:lumMod val="95000"/>
                  </a:schemeClr>
                </a:solidFill>
              </a:rPr>
              <a:t>Реформа детских домов</a:t>
            </a:r>
            <a:endParaRPr lang="ru-RU" sz="2800" b="1" spc="23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571612"/>
            <a:ext cx="800105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постановление Правительства  </a:t>
            </a:r>
          </a:p>
          <a:p>
            <a:pPr algn="ctr">
              <a:buNone/>
            </a:pP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Российской Федерации от 24 мая 2014 г.  № 481</a:t>
            </a:r>
          </a:p>
          <a:p>
            <a:pPr algn="ctr">
              <a:buNone/>
            </a:pP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«О деятельности организаций для детей-сирот и детей, оставшихся без попечения родителей, и об устройстве в них детей, оставшихся без попечения родителей»</a:t>
            </a:r>
          </a:p>
          <a:p>
            <a:pPr algn="ctr">
              <a:buNone/>
            </a:pP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15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spc="230" dirty="0" smtClean="0">
                <a:solidFill>
                  <a:schemeClr val="bg1">
                    <a:lumMod val="95000"/>
                  </a:schemeClr>
                </a:solidFill>
              </a:rPr>
              <a:t>Реформа детских домов</a:t>
            </a:r>
            <a:endParaRPr lang="ru-RU" sz="2800" b="1" spc="23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571612"/>
            <a:ext cx="80010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  <a:t>приказ Минобрнауки России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</a:rPr>
              <a:t> от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  <a:t>24 июля 2015 г. № 753 </a:t>
            </a: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  <a:t>Об утверждении примерной формы соглашения  между родителями, организацией для детей-сирот и органом опеки о временном пребывании ребенка в организации для детей-сирот» </a:t>
            </a:r>
          </a:p>
          <a:p>
            <a:pPr>
              <a:buNone/>
            </a:pPr>
            <a:endParaRPr lang="ru-RU" sz="16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продления срока временного пребывания ребенка в организации для детей-сирот по заявлению законного представителя (путем заключения нового соглашения);</a:t>
            </a:r>
          </a:p>
          <a:p>
            <a:pPr algn="just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предоставления информированного добровольного согласия на медицинское вмешательство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успеют прибыть на место – то сами родители, если нет – то организация);</a:t>
            </a:r>
          </a:p>
          <a:p>
            <a:pPr algn="just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763"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предоставления семье консультативной, психологической, педагогической, </a:t>
            </a:r>
          </a:p>
          <a:p>
            <a:pPr marL="4763"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юридической, социальной и иной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помощи в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соответствии с индивидуальной программой предоставления социальных услуг и условиями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соглашения;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16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spc="230" dirty="0" smtClean="0">
                <a:solidFill>
                  <a:schemeClr val="bg1">
                    <a:lumMod val="95000"/>
                  </a:schemeClr>
                </a:solidFill>
              </a:rPr>
              <a:t>Законопроекты </a:t>
            </a:r>
            <a:endParaRPr lang="ru-RU" sz="2800" b="1" spc="23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571612"/>
            <a:ext cx="800105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внесении изменений в Федеральный закон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от 21 декабря 1996 г. № 159-ФЗ "О дополнительных гарантиях по социальной поддержке детей-сирот и детей, оставшихся без попечения родителей"</a:t>
            </a:r>
          </a:p>
          <a:p>
            <a:pPr algn="ctr">
              <a:buNone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65125" indent="-4763">
              <a:buNone/>
            </a:pP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предусматривается наделение Правительства РФ и уполномоченных федеральных органов государственной власти полномочиям по определению порядка по обеспечению полным государственным обеспечением детей-сирот и  лиц из их числа при получении профессионального образования, уточнения категории лиц, имеющих право на полное государственное обеспечение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17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spc="230" dirty="0" smtClean="0">
                <a:solidFill>
                  <a:schemeClr val="bg1">
                    <a:lumMod val="95000"/>
                  </a:schemeClr>
                </a:solidFill>
              </a:rPr>
              <a:t>Законопроекты </a:t>
            </a:r>
            <a:endParaRPr lang="ru-RU" sz="2800" b="1" spc="23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285860"/>
            <a:ext cx="842968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О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внесении изменений в Федеральный закон </a:t>
            </a:r>
          </a:p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от 21 декабря 1996 г. № 159-ФЗ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«О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дополнительных гарантиях по социальной поддержке детей-сирот и детей, оставшихся без попечения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родителей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» в части обеспечения жилыми помещениями детей-сирот и лиц из их числа</a:t>
            </a:r>
          </a:p>
          <a:p>
            <a:pPr algn="ctr">
              <a:buNone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Предлагается закрепить в перечне полномочий органов государственной власти субъекта РФ решение вопроса по осуществлению контроля за использованием и распоряжением жилых помещений, которые закреплены за несовершеннолетними подопечными, за обеспечением надлежащего санитарного и технического состояния таких жилых помещений, а также по обеспечению их сохранности;</a:t>
            </a:r>
          </a:p>
          <a:p>
            <a:pPr algn="just">
              <a:buNone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Уточняется  порядок включения детей-сирот и лиц из числа детей-сирот в список на получение жилья и их исключения из такого списка, </a:t>
            </a:r>
          </a:p>
          <a:p>
            <a:pPr algn="just">
              <a:buNone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Предлагается предоставить возможность органам исполнительной власти субъектов РФ принимать решение о необходимости заключения договора найма специализированного жилого помещения по истечении первого 5-летнего срока неоднократно.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18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spc="230" dirty="0" smtClean="0">
                <a:solidFill>
                  <a:schemeClr val="bg1">
                    <a:lumMod val="95000"/>
                  </a:schemeClr>
                </a:solidFill>
              </a:rPr>
              <a:t>Проект постановления </a:t>
            </a:r>
            <a:endParaRPr lang="ru-RU" sz="2800" b="1" spc="23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285860"/>
            <a:ext cx="842968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 внесении изменений в ряд постановлений Правительства РФ о порядке устройства детей в семьи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(№№ 423, 432, 275 и 481)</a:t>
            </a:r>
          </a:p>
          <a:p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Определение порядка выдачи органами опеки и попечительства по месту жительства лиц заключения о возможности быть опекунами, приемными родителями, в случае, если лица не проживает по месту своей регистрации. </a:t>
            </a: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Определение требований к образовательным организациям, реализующим образовательные программы среднего профессионального образования, которые будут исполнять функции законного представителя детей, оставшихся без попечения родителей.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E193E0C4-B56C-457D-9DCE-8A428A477ACA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2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571604" y="714356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2000" spc="30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8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47251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214414" y="285728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Численность детей в государственном банке данных о детях, оставшихся без попечения родителей, на конец года 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E83E2358-9ACA-419F-9BC8-05C273644E4C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3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000" b="1" spc="300" dirty="0">
                <a:solidFill>
                  <a:schemeClr val="bg1">
                    <a:lumMod val="95000"/>
                  </a:schemeClr>
                </a:solidFill>
              </a:rPr>
              <a:t>Данные о численности детей-сирот в </a:t>
            </a:r>
            <a:r>
              <a:rPr lang="ru-RU" sz="2000" b="1" spc="300" dirty="0" smtClean="0">
                <a:solidFill>
                  <a:schemeClr val="bg1">
                    <a:lumMod val="95000"/>
                  </a:schemeClr>
                </a:solidFill>
              </a:rPr>
              <a:t>РФ</a:t>
            </a:r>
            <a:endParaRPr lang="ru-RU" sz="2000" b="1" spc="3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129" name="Прямоугольник 1"/>
          <p:cNvSpPr>
            <a:spLocks noChangeArrowheads="1"/>
          </p:cNvSpPr>
          <p:nvPr/>
        </p:nvSpPr>
        <p:spPr bwMode="auto">
          <a:xfrm>
            <a:off x="1239838" y="3913188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Calibri" pitchFamily="34" charset="0"/>
                <a:sym typeface="Symbol" pitchFamily="18" charset="2"/>
              </a:rPr>
              <a:t> на 6 099</a:t>
            </a:r>
            <a:endParaRPr lang="ru-RU" sz="1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30" name="Прямоугольник 2"/>
          <p:cNvSpPr>
            <a:spLocks noChangeArrowheads="1"/>
          </p:cNvSpPr>
          <p:nvPr/>
        </p:nvSpPr>
        <p:spPr bwMode="auto">
          <a:xfrm>
            <a:off x="2536825" y="3984625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Calibri" pitchFamily="34" charset="0"/>
                <a:sym typeface="Symbol" pitchFamily="18" charset="2"/>
              </a:rPr>
              <a:t> на 7 681</a:t>
            </a:r>
            <a:endParaRPr lang="ru-RU" sz="1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31" name="Прямоугольник 19"/>
          <p:cNvSpPr>
            <a:spLocks noChangeArrowheads="1"/>
          </p:cNvSpPr>
          <p:nvPr/>
        </p:nvSpPr>
        <p:spPr bwMode="auto">
          <a:xfrm>
            <a:off x="3832225" y="4129088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Calibri" pitchFamily="34" charset="0"/>
                <a:sym typeface="Symbol" pitchFamily="18" charset="2"/>
              </a:rPr>
              <a:t> на 7 504</a:t>
            </a:r>
          </a:p>
        </p:txBody>
      </p:sp>
      <p:sp>
        <p:nvSpPr>
          <p:cNvPr id="5132" name="Прямоугольник 20"/>
          <p:cNvSpPr>
            <a:spLocks noChangeArrowheads="1"/>
          </p:cNvSpPr>
          <p:nvPr/>
        </p:nvSpPr>
        <p:spPr bwMode="auto">
          <a:xfrm>
            <a:off x="5037138" y="4276725"/>
            <a:ext cx="104775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Calibri" pitchFamily="34" charset="0"/>
                <a:sym typeface="Symbol" pitchFamily="18" charset="2"/>
              </a:rPr>
              <a:t> на 12 426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285720" y="1988840"/>
            <a:ext cx="6431440" cy="3092796"/>
            <a:chOff x="285720" y="1988840"/>
            <a:chExt cx="6431440" cy="3092796"/>
          </a:xfrm>
        </p:grpSpPr>
        <p:sp>
          <p:nvSpPr>
            <p:cNvPr id="26" name="Овал 25"/>
            <p:cNvSpPr/>
            <p:nvPr/>
          </p:nvSpPr>
          <p:spPr>
            <a:xfrm>
              <a:off x="445130" y="2060848"/>
              <a:ext cx="1080120" cy="1080120"/>
            </a:xfrm>
            <a:prstGeom prst="ellipse">
              <a:avLst/>
            </a:prstGeom>
            <a:solidFill>
              <a:srgbClr val="4F81BD"/>
            </a:solidFill>
            <a:ln>
              <a:solidFill>
                <a:srgbClr val="4F8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5720" y="2285992"/>
              <a:ext cx="14401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bg1"/>
                  </a:solidFill>
                </a:rPr>
                <a:t>52,2 %</a:t>
              </a:r>
              <a:endParaRPr lang="ru-RU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373122" y="1988840"/>
              <a:ext cx="1224008" cy="1224008"/>
            </a:xfrm>
            <a:prstGeom prst="ellipse">
              <a:avLst/>
            </a:prstGeom>
            <a:noFill/>
            <a:ln>
              <a:solidFill>
                <a:srgbClr val="4F8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9" name="Группа 24"/>
            <p:cNvGrpSpPr/>
            <p:nvPr/>
          </p:nvGrpSpPr>
          <p:grpSpPr>
            <a:xfrm>
              <a:off x="1691680" y="1988840"/>
              <a:ext cx="5025480" cy="2810753"/>
              <a:chOff x="1691680" y="1988840"/>
              <a:chExt cx="5025480" cy="2810753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1691680" y="2348880"/>
                <a:ext cx="2808312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spc="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 dirty="0" smtClean="0">
                    <a:solidFill>
                      <a:schemeClr val="accent1">
                        <a:lumMod val="50000"/>
                      </a:schemeClr>
                    </a:solidFill>
                    <a:latin typeface="Calibri"/>
                  </a:rPr>
                  <a:t>Дети, которые имеют 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spc="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 dirty="0" smtClean="0">
                    <a:solidFill>
                      <a:schemeClr val="accent1">
                        <a:lumMod val="50000"/>
                      </a:schemeClr>
                    </a:solidFill>
                    <a:latin typeface="Calibri"/>
                  </a:rPr>
                  <a:t>братьев и сестер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spc="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 dirty="0" smtClean="0">
                    <a:solidFill>
                      <a:schemeClr val="accent1">
                        <a:lumMod val="50000"/>
                      </a:schemeClr>
                    </a:solidFill>
                    <a:latin typeface="Calibri"/>
                  </a:rPr>
                  <a:t>38 681 </a:t>
                </a:r>
                <a:endParaRPr lang="ru-RU" sz="1600" dirty="0">
                  <a:solidFill>
                    <a:schemeClr val="accent1">
                      <a:lumMod val="50000"/>
                    </a:schemeClr>
                  </a:solidFill>
                  <a:latin typeface="Calibri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714480" y="4214818"/>
                <a:ext cx="29523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spc="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 dirty="0" smtClean="0">
                    <a:solidFill>
                      <a:schemeClr val="accent1">
                        <a:lumMod val="50000"/>
                      </a:schemeClr>
                    </a:solidFill>
                    <a:latin typeface="Calibri"/>
                  </a:rPr>
                  <a:t>Дети старше 10 лет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spc="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 dirty="0" smtClean="0">
                    <a:solidFill>
                      <a:schemeClr val="accent1">
                        <a:lumMod val="50000"/>
                      </a:schemeClr>
                    </a:solidFill>
                    <a:latin typeface="Calibri"/>
                  </a:rPr>
                  <a:t>56 916  детей</a:t>
                </a:r>
                <a:endParaRPr lang="ru-RU" sz="1600" dirty="0">
                  <a:solidFill>
                    <a:schemeClr val="accent1">
                      <a:lumMod val="50000"/>
                    </a:schemeClr>
                  </a:solidFill>
                  <a:latin typeface="Calibri"/>
                </a:endParaRPr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5508104" y="2060848"/>
                <a:ext cx="1080120" cy="1080120"/>
              </a:xfrm>
              <a:prstGeom prst="ellipse">
                <a:avLst/>
              </a:prstGeom>
              <a:solidFill>
                <a:srgbClr val="4F81BD"/>
              </a:solidFill>
              <a:ln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349008" y="2277742"/>
                <a:ext cx="1368152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400" b="1" spc="-200" dirty="0" smtClean="0">
                    <a:solidFill>
                      <a:schemeClr val="bg1"/>
                    </a:solidFill>
                  </a:rPr>
                  <a:t>28,7</a:t>
                </a:r>
                <a:r>
                  <a:rPr lang="en-US" sz="3400" b="1" spc="-200" dirty="0" smtClean="0">
                    <a:solidFill>
                      <a:schemeClr val="bg1"/>
                    </a:solidFill>
                  </a:rPr>
                  <a:t>%</a:t>
                </a:r>
                <a:endParaRPr lang="ru-RU" sz="3400" b="1" spc="-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5436096" y="1988840"/>
                <a:ext cx="1224008" cy="1224008"/>
              </a:xfrm>
              <a:prstGeom prst="ellipse">
                <a:avLst/>
              </a:prstGeom>
              <a:noFill/>
              <a:ln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0" name="Овал 29"/>
            <p:cNvSpPr/>
            <p:nvPr/>
          </p:nvSpPr>
          <p:spPr>
            <a:xfrm>
              <a:off x="428596" y="3929066"/>
              <a:ext cx="1080120" cy="1080120"/>
            </a:xfrm>
            <a:prstGeom prst="ellipse">
              <a:avLst/>
            </a:prstGeom>
            <a:solidFill>
              <a:srgbClr val="4F81BD"/>
            </a:solidFill>
            <a:ln>
              <a:solidFill>
                <a:srgbClr val="4F8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7158" y="4214818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bg1"/>
                  </a:solidFill>
                </a:rPr>
                <a:t>76,8</a:t>
              </a:r>
              <a:r>
                <a:rPr lang="en-US" sz="2800" b="1" dirty="0" smtClean="0">
                  <a:solidFill>
                    <a:schemeClr val="bg1"/>
                  </a:solidFill>
                </a:rPr>
                <a:t>%</a:t>
              </a:r>
              <a:endParaRPr lang="ru-RU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Овал 31"/>
            <p:cNvSpPr/>
            <p:nvPr/>
          </p:nvSpPr>
          <p:spPr>
            <a:xfrm>
              <a:off x="357158" y="3857628"/>
              <a:ext cx="1224008" cy="1224008"/>
            </a:xfrm>
            <a:prstGeom prst="ellipse">
              <a:avLst/>
            </a:prstGeom>
            <a:noFill/>
            <a:ln>
              <a:solidFill>
                <a:srgbClr val="4F8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6717160" y="2256546"/>
            <a:ext cx="24117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Дети-инвалиды,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21 283  детей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250" y="6448425"/>
            <a:ext cx="504825" cy="365125"/>
          </a:xfrm>
        </p:spPr>
        <p:txBody>
          <a:bodyPr/>
          <a:lstStyle/>
          <a:p>
            <a:pPr algn="ctr">
              <a:defRPr/>
            </a:pPr>
            <a:fld id="{B12D895A-FAA7-450F-9002-08D52DEBE241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4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042988" y="476250"/>
            <a:ext cx="7129462" cy="5048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1800" b="1" spc="230" dirty="0" smtClean="0">
                <a:solidFill>
                  <a:schemeClr val="bg1">
                    <a:lumMod val="95000"/>
                  </a:schemeClr>
                </a:solidFill>
              </a:rPr>
              <a:t>РЕЗУЛЬТАТЫ 2014 ГОДА </a:t>
            </a:r>
            <a:endParaRPr lang="ru-RU" sz="1800" b="1" spc="23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6149" name="Picture 2" descr="http://gorod-vyborg.ru/images/bus.pn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390525" y="475932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875380"/>
              </p:ext>
            </p:extLst>
          </p:nvPr>
        </p:nvGraphicFramePr>
        <p:xfrm>
          <a:off x="395536" y="1412776"/>
          <a:ext cx="835292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743490"/>
              </p:ext>
            </p:extLst>
          </p:nvPr>
        </p:nvGraphicFramePr>
        <p:xfrm>
          <a:off x="251520" y="4221088"/>
          <a:ext cx="3095625" cy="2578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0036042"/>
              </p:ext>
            </p:extLst>
          </p:nvPr>
        </p:nvGraphicFramePr>
        <p:xfrm>
          <a:off x="3086100" y="4221088"/>
          <a:ext cx="2971800" cy="2578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56176" y="4216894"/>
            <a:ext cx="28083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+mn-cs"/>
              </a:rPr>
              <a:t>Численность детей, переданных на семейные формы устройства в 2014 г.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814377"/>
            <a:ext cx="2088232" cy="1425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5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35063" y="517525"/>
            <a:ext cx="6873875" cy="5032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</a:rPr>
              <a:t>Выявление – устройство: 9 месяцев 2015 года </a:t>
            </a:r>
            <a:endParaRPr lang="ru-RU" sz="2400" b="1" spc="23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1604" y="1785926"/>
            <a:ext cx="392909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численность детей, которые были устроены в семьи, включая предварительную опеку и возвраты в биологические семьи</a:t>
            </a:r>
          </a:p>
        </p:txBody>
      </p:sp>
      <p:sp>
        <p:nvSpPr>
          <p:cNvPr id="11" name="Овал 10"/>
          <p:cNvSpPr/>
          <p:nvPr/>
        </p:nvSpPr>
        <p:spPr>
          <a:xfrm>
            <a:off x="445130" y="2060848"/>
            <a:ext cx="1080120" cy="1080120"/>
          </a:xfrm>
          <a:prstGeom prst="ellipse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51520" y="2340169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56171</a:t>
            </a:r>
            <a:endParaRPr lang="ru-RU" sz="2800" b="1" spc="-200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73122" y="1988840"/>
            <a:ext cx="1224008" cy="1224008"/>
          </a:xfrm>
          <a:prstGeom prst="ellipse">
            <a:avLst/>
          </a:prstGeom>
          <a:noFill/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>
            <a:off x="4572000" y="3357562"/>
            <a:ext cx="4286248" cy="1537753"/>
            <a:chOff x="4857752" y="3000372"/>
            <a:chExt cx="4286248" cy="1537753"/>
          </a:xfrm>
        </p:grpSpPr>
        <p:sp>
          <p:nvSpPr>
            <p:cNvPr id="10" name="TextBox 9"/>
            <p:cNvSpPr txBox="1"/>
            <p:nvPr/>
          </p:nvSpPr>
          <p:spPr>
            <a:xfrm>
              <a:off x="6213104" y="3214686"/>
              <a:ext cx="2930896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 sz="1400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ru-RU" sz="2000" b="1" dirty="0" smtClean="0">
                  <a:solidFill>
                    <a:schemeClr val="tx1">
                      <a:lumMod val="95000"/>
                    </a:schemeClr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На 32 % детей устроено больше, чем выявлено </a:t>
              </a:r>
              <a:endParaRPr lang="ru-RU" sz="2000" b="1" dirty="0">
                <a:solidFill>
                  <a:schemeClr val="tx1">
                    <a:lumMod val="9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4929190" y="3071810"/>
              <a:ext cx="1080120" cy="1080120"/>
            </a:xfrm>
            <a:prstGeom prst="ellipse">
              <a:avLst/>
            </a:prstGeom>
            <a:solidFill>
              <a:srgbClr val="4F81BD"/>
            </a:solidFill>
            <a:ln>
              <a:solidFill>
                <a:srgbClr val="4F8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57752" y="3286124"/>
              <a:ext cx="1368152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400" b="1" spc="-200" dirty="0" smtClean="0">
                  <a:solidFill>
                    <a:schemeClr val="bg1"/>
                  </a:solidFill>
                </a:rPr>
                <a:t>32 </a:t>
              </a:r>
              <a:r>
                <a:rPr lang="en-US" sz="3400" b="1" spc="-200" dirty="0" smtClean="0">
                  <a:solidFill>
                    <a:schemeClr val="bg1"/>
                  </a:solidFill>
                </a:rPr>
                <a:t>%</a:t>
              </a:r>
              <a:endParaRPr lang="ru-RU" sz="3400" b="1" spc="-200" dirty="0">
                <a:solidFill>
                  <a:schemeClr val="bg1"/>
                </a:solidFill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4857752" y="3000372"/>
              <a:ext cx="1224008" cy="1224008"/>
            </a:xfrm>
            <a:prstGeom prst="ellipse">
              <a:avLst/>
            </a:prstGeom>
            <a:noFill/>
            <a:ln>
              <a:solidFill>
                <a:srgbClr val="4F8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285720" y="4429132"/>
            <a:ext cx="4320480" cy="1552236"/>
            <a:chOff x="251520" y="3448777"/>
            <a:chExt cx="4320480" cy="1552236"/>
          </a:xfrm>
        </p:grpSpPr>
        <p:sp>
          <p:nvSpPr>
            <p:cNvPr id="17" name="TextBox 16"/>
            <p:cNvSpPr txBox="1"/>
            <p:nvPr/>
          </p:nvSpPr>
          <p:spPr>
            <a:xfrm>
              <a:off x="1619672" y="3677574"/>
              <a:ext cx="2952328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 sz="1400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ru-RU" sz="2000" b="1" dirty="0" smtClean="0">
                  <a:solidFill>
                    <a:schemeClr val="tx1">
                      <a:lumMod val="95000"/>
                    </a:schemeClr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выявлено детей, оставшихся без попечения родителей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445130" y="3520785"/>
              <a:ext cx="1080120" cy="1080120"/>
            </a:xfrm>
            <a:prstGeom prst="ellipse">
              <a:avLst/>
            </a:prstGeom>
            <a:solidFill>
              <a:srgbClr val="4F81BD"/>
            </a:solidFill>
            <a:ln>
              <a:solidFill>
                <a:srgbClr val="4F8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1520" y="3800106"/>
              <a:ext cx="14401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bg1"/>
                  </a:solidFill>
                </a:rPr>
                <a:t>42557</a:t>
              </a:r>
              <a:endParaRPr lang="ru-RU" sz="2800" b="1" spc="-100" dirty="0">
                <a:solidFill>
                  <a:schemeClr val="bg1"/>
                </a:solidFill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373122" y="3448777"/>
              <a:ext cx="1224008" cy="1224008"/>
            </a:xfrm>
            <a:prstGeom prst="ellipse">
              <a:avLst/>
            </a:prstGeom>
            <a:noFill/>
            <a:ln>
              <a:solidFill>
                <a:srgbClr val="4F8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6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42976" y="285728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Средний размер выплат на содержание ребенка в семье опекуна и вознаграждение приемным родителям</a:t>
            </a:r>
            <a:endParaRPr lang="ru-RU" sz="2000" b="1" spc="230" dirty="0">
              <a:solidFill>
                <a:schemeClr val="bg1"/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642910" y="1714488"/>
          <a:ext cx="8143932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7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42976" y="285728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Размер выплат на содержание ребенка в семье опекуна по сравнению с прожиточным минимумом </a:t>
            </a:r>
            <a:endParaRPr lang="ru-RU" sz="2000" b="1" spc="23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1571612"/>
            <a:ext cx="7929618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lvl="0" indent="450850" algn="just" eaLnBrk="0" hangingPunct="0">
              <a:spcBef>
                <a:spcPts val="600"/>
              </a:spcBef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</a:rPr>
              <a:t>Республика Ингушетия (51%),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</a:endParaRPr>
          </a:p>
          <a:p>
            <a:pPr marL="216000" lvl="0" indent="450850" algn="just" eaLnBrk="0" hangingPunct="0">
              <a:spcBef>
                <a:spcPts val="600"/>
              </a:spcBef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</a:rPr>
              <a:t>Вологодская и Челябинская области (по 52%),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</a:endParaRPr>
          </a:p>
          <a:p>
            <a:pPr marL="216000" lvl="0" indent="450850" algn="just" eaLnBrk="0" hangingPunct="0">
              <a:spcBef>
                <a:spcPts val="600"/>
              </a:spcBef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</a:rPr>
              <a:t>Архангельская область (53%),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</a:endParaRPr>
          </a:p>
          <a:p>
            <a:pPr marL="216000" lvl="0" indent="450850" algn="just" eaLnBrk="0" hangingPunct="0">
              <a:spcBef>
                <a:spcPts val="600"/>
              </a:spcBef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</a:rPr>
              <a:t>Республика Дагестан (54%),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</a:endParaRPr>
          </a:p>
          <a:p>
            <a:pPr marL="216000" lvl="0" indent="450850" algn="just" eaLnBrk="0" hangingPunct="0">
              <a:spcBef>
                <a:spcPts val="600"/>
              </a:spcBef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</a:rPr>
              <a:t>Ивановская, Кемеровская и Липецкая области, Еврейская автономная область (56 %),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</a:endParaRPr>
          </a:p>
          <a:p>
            <a:pPr marL="216000" lvl="0" indent="450850" algn="just" eaLnBrk="0" hangingPunct="0">
              <a:spcBef>
                <a:spcPts val="600"/>
              </a:spcBef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</a:rPr>
              <a:t>Республика Марий Эл, Республика Хакасия (58%),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</a:endParaRPr>
          </a:p>
          <a:p>
            <a:pPr marL="216000" lvl="0" indent="450850" algn="just" eaLnBrk="0" hangingPunct="0">
              <a:spcBef>
                <a:spcPts val="600"/>
              </a:spcBef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</a:rPr>
              <a:t>Иркутская, Владимирская, Калининградская и Оренбургская области (по 59 %),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</a:endParaRPr>
          </a:p>
          <a:p>
            <a:pPr marL="216000" lvl="0" indent="450850" algn="just" eaLnBrk="0" hangingPunct="0">
              <a:spcBef>
                <a:spcPts val="600"/>
              </a:spcBef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</a:rPr>
              <a:t>Приморский и Хабаровский края, Ямало-Ненецкий автономный округ (по 60%).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8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42976" y="285728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Субъекты, в которых размер выплат на содержание ребенка в семье опекуна превышает прожиточный минимум</a:t>
            </a:r>
            <a:endParaRPr lang="ru-RU" sz="2000" b="1" spc="23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1571612"/>
            <a:ext cx="828680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>
              <a:spcBef>
                <a:spcPts val="600"/>
              </a:spcBef>
              <a:spcAft>
                <a:spcPts val="600"/>
              </a:spcAft>
              <a:tabLst>
                <a:tab pos="96838" algn="l"/>
              </a:tabLst>
            </a:pPr>
            <a:endParaRPr lang="ru-RU" sz="2400" i="1" dirty="0" smtClean="0">
              <a:solidFill>
                <a:schemeClr val="tx2"/>
              </a:solidFill>
              <a:latin typeface="Calibri" pitchFamily="34" charset="0"/>
              <a:ea typeface="Times New Roman" pitchFamily="18" charset="0"/>
            </a:endParaRPr>
          </a:p>
          <a:p>
            <a:pPr marL="625475">
              <a:spcBef>
                <a:spcPts val="600"/>
              </a:spcBef>
              <a:spcAft>
                <a:spcPts val="600"/>
              </a:spcAft>
              <a:tabLst>
                <a:tab pos="96838" algn="l"/>
              </a:tabLst>
            </a:pPr>
            <a:r>
              <a:rPr lang="ru-RU" sz="2400" i="1" dirty="0" smtClean="0">
                <a:solidFill>
                  <a:schemeClr val="tx2"/>
                </a:solidFill>
                <a:latin typeface="Calibri" pitchFamily="34" charset="0"/>
                <a:ea typeface="Times New Roman" pitchFamily="18" charset="0"/>
              </a:rPr>
              <a:t>Город </a:t>
            </a:r>
            <a:r>
              <a:rPr lang="ru-RU" sz="2400" i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</a:rPr>
              <a:t>Москва и Тверская область (на 19-22% соответственно), </a:t>
            </a:r>
          </a:p>
          <a:p>
            <a:pPr marL="625475">
              <a:spcBef>
                <a:spcPts val="600"/>
              </a:spcBef>
              <a:spcAft>
                <a:spcPts val="600"/>
              </a:spcAft>
              <a:tabLst>
                <a:tab pos="96838" algn="l"/>
              </a:tabLst>
            </a:pPr>
            <a:r>
              <a:rPr lang="ru-RU" sz="2400" i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</a:rPr>
              <a:t>Республика Калмыкия (на 15%), </a:t>
            </a:r>
          </a:p>
          <a:p>
            <a:pPr marL="625475">
              <a:spcBef>
                <a:spcPts val="600"/>
              </a:spcBef>
              <a:spcAft>
                <a:spcPts val="600"/>
              </a:spcAft>
              <a:tabLst>
                <a:tab pos="96838" algn="l"/>
              </a:tabLst>
            </a:pPr>
            <a:r>
              <a:rPr lang="ru-RU" sz="2400" i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</a:rPr>
              <a:t>Пермский край (на 10%),</a:t>
            </a:r>
          </a:p>
          <a:p>
            <a:pPr marL="625475">
              <a:spcBef>
                <a:spcPts val="600"/>
              </a:spcBef>
              <a:spcAft>
                <a:spcPts val="600"/>
              </a:spcAft>
              <a:tabLst>
                <a:tab pos="96838" algn="l"/>
              </a:tabLst>
            </a:pPr>
            <a:r>
              <a:rPr lang="ru-RU" sz="2400" i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</a:rPr>
              <a:t>Ленинградская область (на 6%); </a:t>
            </a:r>
          </a:p>
          <a:p>
            <a:pPr marL="625475">
              <a:spcBef>
                <a:spcPts val="600"/>
              </a:spcBef>
              <a:spcAft>
                <a:spcPts val="600"/>
              </a:spcAft>
              <a:tabLst>
                <a:tab pos="96838" algn="l"/>
              </a:tabLst>
            </a:pPr>
            <a:r>
              <a:rPr lang="ru-RU" sz="2400" i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</a:rPr>
              <a:t>Магаданская область (размер выплат равен прожиточному уровню).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448425"/>
            <a:ext cx="298450" cy="365125"/>
          </a:xfrm>
        </p:spPr>
        <p:txBody>
          <a:bodyPr/>
          <a:lstStyle/>
          <a:p>
            <a:pPr algn="ctr">
              <a:defRPr/>
            </a:pPr>
            <a:fld id="{21E757AF-05C4-425A-8887-9C1B44A355BB}" type="slidenum">
              <a:rPr lang="ru-RU" sz="1600" b="1">
                <a:solidFill>
                  <a:schemeClr val="bg1">
                    <a:lumMod val="95000"/>
                  </a:schemeClr>
                </a:solidFill>
              </a:rPr>
              <a:pPr algn="ctr">
                <a:defRPr/>
              </a:pPr>
              <a:t>9</a:t>
            </a:fld>
            <a:endParaRPr lang="ru-RU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613" y="765175"/>
            <a:ext cx="66960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4"/>
          <p:cNvSpPr txBox="1">
            <a:spLocks/>
          </p:cNvSpPr>
          <p:nvPr/>
        </p:nvSpPr>
        <p:spPr>
          <a:xfrm>
            <a:off x="1142976" y="285728"/>
            <a:ext cx="6873875" cy="5032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Меры стимулирования семейный форм устройства детей, оставшихся без попечения родителей</a:t>
            </a:r>
            <a:endParaRPr lang="ru-RU" sz="2000" b="1" spc="23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1571612"/>
            <a:ext cx="792961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>
              <a:spcBef>
                <a:spcPts val="600"/>
              </a:spcBef>
              <a:spcAft>
                <a:spcPts val="600"/>
              </a:spcAft>
              <a:tabLst>
                <a:tab pos="96838" algn="l"/>
              </a:tabLst>
            </a:pPr>
            <a:endParaRPr lang="ru-RU" sz="2400" i="1" dirty="0" smtClean="0">
              <a:solidFill>
                <a:schemeClr val="tx2"/>
              </a:solidFill>
              <a:latin typeface="Calibri" pitchFamily="34" charset="0"/>
              <a:ea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выплаты регионального единовременного пособия при всех формах семейного устройства детей </a:t>
            </a:r>
            <a:b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(50 субъектов);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предоставление льгот семьям, воспитывающим троих и более детей-сирот, как многодетным семьям (60  субъектов);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льготы по оплате жилищных и коммунальных услуг: </a:t>
            </a:r>
            <a:b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(61  субъект);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предоставление в собственность земельных участков </a:t>
            </a:r>
            <a:b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(37 субъектов);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915</Words>
  <Application>Microsoft Office PowerPoint</Application>
  <PresentationFormat>Экран (4:3)</PresentationFormat>
  <Paragraphs>137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Pavel</dc:creator>
  <cp:lastModifiedBy>Lenovo</cp:lastModifiedBy>
  <cp:revision>119</cp:revision>
  <dcterms:created xsi:type="dcterms:W3CDTF">2014-10-17T12:17:36Z</dcterms:created>
  <dcterms:modified xsi:type="dcterms:W3CDTF">2015-11-23T14:00:03Z</dcterms:modified>
</cp:coreProperties>
</file>