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4" r:id="rId3"/>
    <p:sldId id="265" r:id="rId4"/>
    <p:sldId id="266" r:id="rId5"/>
    <p:sldId id="267" r:id="rId6"/>
    <p:sldId id="282" r:id="rId7"/>
    <p:sldId id="283" r:id="rId8"/>
    <p:sldId id="280" r:id="rId9"/>
    <p:sldId id="281" r:id="rId10"/>
    <p:sldId id="270" r:id="rId11"/>
    <p:sldId id="271" r:id="rId12"/>
    <p:sldId id="290" r:id="rId13"/>
    <p:sldId id="289" r:id="rId14"/>
    <p:sldId id="272" r:id="rId15"/>
    <p:sldId id="291" r:id="rId16"/>
    <p:sldId id="273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74" r:id="rId25"/>
    <p:sldId id="275" r:id="rId26"/>
    <p:sldId id="276" r:id="rId27"/>
    <p:sldId id="277" r:id="rId28"/>
    <p:sldId id="278" r:id="rId29"/>
    <p:sldId id="284" r:id="rId30"/>
    <p:sldId id="285" r:id="rId31"/>
    <p:sldId id="286" r:id="rId32"/>
    <p:sldId id="287" r:id="rId33"/>
    <p:sldId id="279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80A92A-A681-4631-B207-3B5A8C3E7264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2F4121-D257-4FF9-BFE9-47FEEB7C29EE}">
      <dgm:prSet phldrT="[Текст]" custT="1"/>
      <dgm:spPr/>
      <dgm:t>
        <a:bodyPr/>
        <a:lstStyle/>
        <a:p>
          <a:pPr algn="just"/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Город, страна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49FD3E7D-EEA0-4A47-8BC8-3481DDFBB572}" type="parTrans" cxnId="{753D148C-AC4F-4F8A-ACB3-A33E57729AC2}">
      <dgm:prSet/>
      <dgm:spPr/>
      <dgm:t>
        <a:bodyPr/>
        <a:lstStyle/>
        <a:p>
          <a:endParaRPr lang="ru-RU"/>
        </a:p>
      </dgm:t>
    </dgm:pt>
    <dgm:pt modelId="{FDA437E9-F099-49F6-A1E0-0AD028EA0886}" type="sibTrans" cxnId="{753D148C-AC4F-4F8A-ACB3-A33E57729AC2}">
      <dgm:prSet/>
      <dgm:spPr/>
      <dgm:t>
        <a:bodyPr/>
        <a:lstStyle/>
        <a:p>
          <a:endParaRPr lang="ru-RU"/>
        </a:p>
      </dgm:t>
    </dgm:pt>
    <dgm:pt modelId="{E684FAF0-E562-4C49-BF2C-64E50446FF12}">
      <dgm:prSet phldrT="[Текст]" custT="1"/>
      <dgm:spPr/>
      <dgm:t>
        <a:bodyPr/>
        <a:lstStyle/>
        <a:p>
          <a:pPr algn="just"/>
          <a:r>
            <a:rPr lang="ru-RU" sz="1100" dirty="0">
              <a:latin typeface="Times New Roman" pitchFamily="18" charset="0"/>
              <a:cs typeface="Times New Roman" pitchFamily="18" charset="0"/>
            </a:rPr>
            <a:t>коллектив детского дома, школа, </a:t>
          </a:r>
        </a:p>
      </dgm:t>
    </dgm:pt>
    <dgm:pt modelId="{16EE4CBB-C1E3-4CDE-83B0-1C3F3FA69E0F}" type="parTrans" cxnId="{B781E84D-2897-4502-9640-D898F4EFC50D}">
      <dgm:prSet/>
      <dgm:spPr/>
      <dgm:t>
        <a:bodyPr/>
        <a:lstStyle/>
        <a:p>
          <a:endParaRPr lang="ru-RU"/>
        </a:p>
      </dgm:t>
    </dgm:pt>
    <dgm:pt modelId="{8F76E00F-9FE6-4211-B980-1ED3624AE509}" type="sibTrans" cxnId="{B781E84D-2897-4502-9640-D898F4EFC50D}">
      <dgm:prSet/>
      <dgm:spPr/>
      <dgm:t>
        <a:bodyPr/>
        <a:lstStyle/>
        <a:p>
          <a:endParaRPr lang="ru-RU"/>
        </a:p>
      </dgm:t>
    </dgm:pt>
    <dgm:pt modelId="{6ECCC41C-F4A9-4A85-AA82-23A2F9DF9196}">
      <dgm:prSet phldrT="[Текст]" custT="1"/>
      <dgm:spPr/>
      <dgm:t>
        <a:bodyPr/>
        <a:lstStyle/>
        <a:p>
          <a:pPr algn="just"/>
          <a:r>
            <a:rPr lang="ru-RU" sz="1400" dirty="0">
              <a:latin typeface="Times New Roman" pitchFamily="18" charset="0"/>
              <a:cs typeface="Times New Roman" pitchFamily="18" charset="0"/>
            </a:rPr>
            <a:t>группа, </a:t>
          </a:r>
          <a:r>
            <a:rPr lang="ru-RU" sz="1100" b="1" dirty="0">
              <a:latin typeface="Times New Roman" pitchFamily="18" charset="0"/>
              <a:cs typeface="Times New Roman" pitchFamily="18" charset="0"/>
            </a:rPr>
            <a:t>воспитатели</a:t>
          </a:r>
        </a:p>
      </dgm:t>
    </dgm:pt>
    <dgm:pt modelId="{3AE05A9D-E018-4DA2-B900-7476BFD5485A}" type="parTrans" cxnId="{6C90C7BF-B0EC-4985-A795-D76142A78433}">
      <dgm:prSet/>
      <dgm:spPr/>
      <dgm:t>
        <a:bodyPr/>
        <a:lstStyle/>
        <a:p>
          <a:endParaRPr lang="ru-RU"/>
        </a:p>
      </dgm:t>
    </dgm:pt>
    <dgm:pt modelId="{E7B4EA3C-7BC8-4A9B-B8F8-E0FA82E70B57}" type="sibTrans" cxnId="{6C90C7BF-B0EC-4985-A795-D76142A78433}">
      <dgm:prSet/>
      <dgm:spPr/>
      <dgm:t>
        <a:bodyPr/>
        <a:lstStyle/>
        <a:p>
          <a:endParaRPr lang="ru-RU"/>
        </a:p>
      </dgm:t>
    </dgm:pt>
    <dgm:pt modelId="{936384E4-6176-45BA-B513-156F7AA537B6}">
      <dgm:prSet phldrT="[Текст]" custT="1"/>
      <dgm:spPr/>
      <dgm:t>
        <a:bodyPr/>
        <a:lstStyle/>
        <a:p>
          <a:pPr algn="just"/>
          <a:r>
            <a:rPr lang="ru-RU" sz="1200" b="1" dirty="0">
              <a:latin typeface="Times New Roman" pitchFamily="18" charset="0"/>
              <a:cs typeface="Times New Roman" pitchFamily="18" charset="0"/>
            </a:rPr>
            <a:t>воспитанник</a:t>
          </a:r>
        </a:p>
      </dgm:t>
    </dgm:pt>
    <dgm:pt modelId="{02DAE9FE-31DE-48E9-97E6-009845C87619}" type="parTrans" cxnId="{32F34B2E-4240-4191-8E2B-183CBF9DCF94}">
      <dgm:prSet/>
      <dgm:spPr/>
      <dgm:t>
        <a:bodyPr/>
        <a:lstStyle/>
        <a:p>
          <a:endParaRPr lang="ru-RU"/>
        </a:p>
      </dgm:t>
    </dgm:pt>
    <dgm:pt modelId="{8C8F3442-06E1-4A46-8016-13E951509142}" type="sibTrans" cxnId="{32F34B2E-4240-4191-8E2B-183CBF9DCF94}">
      <dgm:prSet/>
      <dgm:spPr/>
      <dgm:t>
        <a:bodyPr/>
        <a:lstStyle/>
        <a:p>
          <a:endParaRPr lang="ru-RU"/>
        </a:p>
      </dgm:t>
    </dgm:pt>
    <dgm:pt modelId="{280A53BB-F584-41F0-9C36-36DCB69B34CB}" type="pres">
      <dgm:prSet presAssocID="{DC80A92A-A681-4631-B207-3B5A8C3E726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5A650E-06C8-4AB8-86A5-E38CF611B386}" type="pres">
      <dgm:prSet presAssocID="{DC80A92A-A681-4631-B207-3B5A8C3E7264}" presName="comp1" presStyleCnt="0"/>
      <dgm:spPr/>
    </dgm:pt>
    <dgm:pt modelId="{5D0E6437-082C-4CDF-9654-1A1F714D6290}" type="pres">
      <dgm:prSet presAssocID="{DC80A92A-A681-4631-B207-3B5A8C3E7264}" presName="circle1" presStyleLbl="node1" presStyleIdx="0" presStyleCnt="4"/>
      <dgm:spPr/>
      <dgm:t>
        <a:bodyPr/>
        <a:lstStyle/>
        <a:p>
          <a:endParaRPr lang="ru-RU"/>
        </a:p>
      </dgm:t>
    </dgm:pt>
    <dgm:pt modelId="{38CB36B4-83DC-4DA5-996E-433F78F8BDBB}" type="pres">
      <dgm:prSet presAssocID="{DC80A92A-A681-4631-B207-3B5A8C3E7264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66908-9A6F-44BB-8B18-BDEAEB2C7103}" type="pres">
      <dgm:prSet presAssocID="{DC80A92A-A681-4631-B207-3B5A8C3E7264}" presName="comp2" presStyleCnt="0"/>
      <dgm:spPr/>
    </dgm:pt>
    <dgm:pt modelId="{692C3711-131C-4B82-B6C8-CF88BBA6DF09}" type="pres">
      <dgm:prSet presAssocID="{DC80A92A-A681-4631-B207-3B5A8C3E7264}" presName="circle2" presStyleLbl="node1" presStyleIdx="1" presStyleCnt="4" custScaleY="94940"/>
      <dgm:spPr/>
      <dgm:t>
        <a:bodyPr/>
        <a:lstStyle/>
        <a:p>
          <a:endParaRPr lang="ru-RU"/>
        </a:p>
      </dgm:t>
    </dgm:pt>
    <dgm:pt modelId="{7510D999-3EF4-4A71-8C0F-2F5F40173266}" type="pres">
      <dgm:prSet presAssocID="{DC80A92A-A681-4631-B207-3B5A8C3E7264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85FA5-E11F-41C5-A868-AD7E5DEC5166}" type="pres">
      <dgm:prSet presAssocID="{DC80A92A-A681-4631-B207-3B5A8C3E7264}" presName="comp3" presStyleCnt="0"/>
      <dgm:spPr/>
    </dgm:pt>
    <dgm:pt modelId="{17E7E3E5-DB1C-4C98-BA6B-2E9FA5549EBD}" type="pres">
      <dgm:prSet presAssocID="{DC80A92A-A681-4631-B207-3B5A8C3E7264}" presName="circle3" presStyleLbl="node1" presStyleIdx="2" presStyleCnt="4" custScaleY="87500" custLinFactNeighborX="2480" custLinFactNeighborY="0"/>
      <dgm:spPr/>
      <dgm:t>
        <a:bodyPr/>
        <a:lstStyle/>
        <a:p>
          <a:endParaRPr lang="ru-RU"/>
        </a:p>
      </dgm:t>
    </dgm:pt>
    <dgm:pt modelId="{FD58F580-2048-4D64-813D-3D239790BA23}" type="pres">
      <dgm:prSet presAssocID="{DC80A92A-A681-4631-B207-3B5A8C3E7264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5C0789-E848-4A04-93BE-F65449D06B23}" type="pres">
      <dgm:prSet presAssocID="{DC80A92A-A681-4631-B207-3B5A8C3E7264}" presName="comp4" presStyleCnt="0"/>
      <dgm:spPr/>
    </dgm:pt>
    <dgm:pt modelId="{B81B1CDB-8A19-47CA-AC2E-64D104657981}" type="pres">
      <dgm:prSet presAssocID="{DC80A92A-A681-4631-B207-3B5A8C3E7264}" presName="circle4" presStyleLbl="node1" presStyleIdx="3" presStyleCnt="4" custScaleY="60714"/>
      <dgm:spPr/>
      <dgm:t>
        <a:bodyPr/>
        <a:lstStyle/>
        <a:p>
          <a:endParaRPr lang="ru-RU"/>
        </a:p>
      </dgm:t>
    </dgm:pt>
    <dgm:pt modelId="{6465E7BA-2DC6-4467-A6AB-191DDAC3BFDD}" type="pres">
      <dgm:prSet presAssocID="{DC80A92A-A681-4631-B207-3B5A8C3E7264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BACFE6-073D-4B62-8770-0809AC9DDB96}" type="presOf" srcId="{936384E4-6176-45BA-B513-156F7AA537B6}" destId="{B81B1CDB-8A19-47CA-AC2E-64D104657981}" srcOrd="0" destOrd="0" presId="urn:microsoft.com/office/officeart/2005/8/layout/venn2"/>
    <dgm:cxn modelId="{05B5781F-DAF1-475D-8A15-7A5E3C757821}" type="presOf" srcId="{6ECCC41C-F4A9-4A85-AA82-23A2F9DF9196}" destId="{17E7E3E5-DB1C-4C98-BA6B-2E9FA5549EBD}" srcOrd="0" destOrd="0" presId="urn:microsoft.com/office/officeart/2005/8/layout/venn2"/>
    <dgm:cxn modelId="{84DD12A8-CE01-4A61-833A-B420E463F5D1}" type="presOf" srcId="{642F4121-D257-4FF9-BFE9-47FEEB7C29EE}" destId="{5D0E6437-082C-4CDF-9654-1A1F714D6290}" srcOrd="0" destOrd="0" presId="urn:microsoft.com/office/officeart/2005/8/layout/venn2"/>
    <dgm:cxn modelId="{753D148C-AC4F-4F8A-ACB3-A33E57729AC2}" srcId="{DC80A92A-A681-4631-B207-3B5A8C3E7264}" destId="{642F4121-D257-4FF9-BFE9-47FEEB7C29EE}" srcOrd="0" destOrd="0" parTransId="{49FD3E7D-EEA0-4A47-8BC8-3481DDFBB572}" sibTransId="{FDA437E9-F099-49F6-A1E0-0AD028EA0886}"/>
    <dgm:cxn modelId="{56543DEB-AF4F-4703-968F-9E9ACC64A7E9}" type="presOf" srcId="{936384E4-6176-45BA-B513-156F7AA537B6}" destId="{6465E7BA-2DC6-4467-A6AB-191DDAC3BFDD}" srcOrd="1" destOrd="0" presId="urn:microsoft.com/office/officeart/2005/8/layout/venn2"/>
    <dgm:cxn modelId="{97DB005E-248E-4C41-A609-F2BAB4AB6262}" type="presOf" srcId="{6ECCC41C-F4A9-4A85-AA82-23A2F9DF9196}" destId="{FD58F580-2048-4D64-813D-3D239790BA23}" srcOrd="1" destOrd="0" presId="urn:microsoft.com/office/officeart/2005/8/layout/venn2"/>
    <dgm:cxn modelId="{4DF4D501-A857-4D7C-95A1-5B3FC6C2CDE2}" type="presOf" srcId="{DC80A92A-A681-4631-B207-3B5A8C3E7264}" destId="{280A53BB-F584-41F0-9C36-36DCB69B34CB}" srcOrd="0" destOrd="0" presId="urn:microsoft.com/office/officeart/2005/8/layout/venn2"/>
    <dgm:cxn modelId="{6C90C7BF-B0EC-4985-A795-D76142A78433}" srcId="{DC80A92A-A681-4631-B207-3B5A8C3E7264}" destId="{6ECCC41C-F4A9-4A85-AA82-23A2F9DF9196}" srcOrd="2" destOrd="0" parTransId="{3AE05A9D-E018-4DA2-B900-7476BFD5485A}" sibTransId="{E7B4EA3C-7BC8-4A9B-B8F8-E0FA82E70B57}"/>
    <dgm:cxn modelId="{D3B747DE-CF5C-4DA6-BE93-11AA7F29BBE0}" type="presOf" srcId="{E684FAF0-E562-4C49-BF2C-64E50446FF12}" destId="{692C3711-131C-4B82-B6C8-CF88BBA6DF09}" srcOrd="0" destOrd="0" presId="urn:microsoft.com/office/officeart/2005/8/layout/venn2"/>
    <dgm:cxn modelId="{A17FF609-CFFE-48C1-898B-32FFFE416872}" type="presOf" srcId="{642F4121-D257-4FF9-BFE9-47FEEB7C29EE}" destId="{38CB36B4-83DC-4DA5-996E-433F78F8BDBB}" srcOrd="1" destOrd="0" presId="urn:microsoft.com/office/officeart/2005/8/layout/venn2"/>
    <dgm:cxn modelId="{32F34B2E-4240-4191-8E2B-183CBF9DCF94}" srcId="{DC80A92A-A681-4631-B207-3B5A8C3E7264}" destId="{936384E4-6176-45BA-B513-156F7AA537B6}" srcOrd="3" destOrd="0" parTransId="{02DAE9FE-31DE-48E9-97E6-009845C87619}" sibTransId="{8C8F3442-06E1-4A46-8016-13E951509142}"/>
    <dgm:cxn modelId="{C8A80F08-4F6C-4D44-A895-C99065993763}" type="presOf" srcId="{E684FAF0-E562-4C49-BF2C-64E50446FF12}" destId="{7510D999-3EF4-4A71-8C0F-2F5F40173266}" srcOrd="1" destOrd="0" presId="urn:microsoft.com/office/officeart/2005/8/layout/venn2"/>
    <dgm:cxn modelId="{B781E84D-2897-4502-9640-D898F4EFC50D}" srcId="{DC80A92A-A681-4631-B207-3B5A8C3E7264}" destId="{E684FAF0-E562-4C49-BF2C-64E50446FF12}" srcOrd="1" destOrd="0" parTransId="{16EE4CBB-C1E3-4CDE-83B0-1C3F3FA69E0F}" sibTransId="{8F76E00F-9FE6-4211-B980-1ED3624AE509}"/>
    <dgm:cxn modelId="{F33B4845-8590-4B2B-8D97-68D443A03F93}" type="presParOf" srcId="{280A53BB-F584-41F0-9C36-36DCB69B34CB}" destId="{6E5A650E-06C8-4AB8-86A5-E38CF611B386}" srcOrd="0" destOrd="0" presId="urn:microsoft.com/office/officeart/2005/8/layout/venn2"/>
    <dgm:cxn modelId="{5713585C-7811-482A-A95C-A23C57ABAD75}" type="presParOf" srcId="{6E5A650E-06C8-4AB8-86A5-E38CF611B386}" destId="{5D0E6437-082C-4CDF-9654-1A1F714D6290}" srcOrd="0" destOrd="0" presId="urn:microsoft.com/office/officeart/2005/8/layout/venn2"/>
    <dgm:cxn modelId="{52364DC3-84C2-4214-B334-1C661A838E72}" type="presParOf" srcId="{6E5A650E-06C8-4AB8-86A5-E38CF611B386}" destId="{38CB36B4-83DC-4DA5-996E-433F78F8BDBB}" srcOrd="1" destOrd="0" presId="urn:microsoft.com/office/officeart/2005/8/layout/venn2"/>
    <dgm:cxn modelId="{C2202E8B-A6DD-4AA4-8DAA-42B2254AAB5F}" type="presParOf" srcId="{280A53BB-F584-41F0-9C36-36DCB69B34CB}" destId="{0CC66908-9A6F-44BB-8B18-BDEAEB2C7103}" srcOrd="1" destOrd="0" presId="urn:microsoft.com/office/officeart/2005/8/layout/venn2"/>
    <dgm:cxn modelId="{C4466F02-8D3E-4874-BBE2-6E4E9E7139F0}" type="presParOf" srcId="{0CC66908-9A6F-44BB-8B18-BDEAEB2C7103}" destId="{692C3711-131C-4B82-B6C8-CF88BBA6DF09}" srcOrd="0" destOrd="0" presId="urn:microsoft.com/office/officeart/2005/8/layout/venn2"/>
    <dgm:cxn modelId="{98EF33D2-6F37-473A-AF7D-F8E3264ED72F}" type="presParOf" srcId="{0CC66908-9A6F-44BB-8B18-BDEAEB2C7103}" destId="{7510D999-3EF4-4A71-8C0F-2F5F40173266}" srcOrd="1" destOrd="0" presId="urn:microsoft.com/office/officeart/2005/8/layout/venn2"/>
    <dgm:cxn modelId="{5569B4C8-A7F7-4895-A200-E7F6A0F9E57E}" type="presParOf" srcId="{280A53BB-F584-41F0-9C36-36DCB69B34CB}" destId="{A6485FA5-E11F-41C5-A868-AD7E5DEC5166}" srcOrd="2" destOrd="0" presId="urn:microsoft.com/office/officeart/2005/8/layout/venn2"/>
    <dgm:cxn modelId="{C70E2D51-B3F3-4805-B381-4096E53ABCAE}" type="presParOf" srcId="{A6485FA5-E11F-41C5-A868-AD7E5DEC5166}" destId="{17E7E3E5-DB1C-4C98-BA6B-2E9FA5549EBD}" srcOrd="0" destOrd="0" presId="urn:microsoft.com/office/officeart/2005/8/layout/venn2"/>
    <dgm:cxn modelId="{BD50E1FA-D7CD-464E-9477-0458C7D48714}" type="presParOf" srcId="{A6485FA5-E11F-41C5-A868-AD7E5DEC5166}" destId="{FD58F580-2048-4D64-813D-3D239790BA23}" srcOrd="1" destOrd="0" presId="urn:microsoft.com/office/officeart/2005/8/layout/venn2"/>
    <dgm:cxn modelId="{3A3EFA20-BB83-40C3-9A62-DAF1FB2D3539}" type="presParOf" srcId="{280A53BB-F584-41F0-9C36-36DCB69B34CB}" destId="{3B5C0789-E848-4A04-93BE-F65449D06B23}" srcOrd="3" destOrd="0" presId="urn:microsoft.com/office/officeart/2005/8/layout/venn2"/>
    <dgm:cxn modelId="{FF857259-6CF3-4563-85AD-55B6F14FF0C9}" type="presParOf" srcId="{3B5C0789-E848-4A04-93BE-F65449D06B23}" destId="{B81B1CDB-8A19-47CA-AC2E-64D104657981}" srcOrd="0" destOrd="0" presId="urn:microsoft.com/office/officeart/2005/8/layout/venn2"/>
    <dgm:cxn modelId="{8894046F-6162-4679-A66B-9424A24C3072}" type="presParOf" srcId="{3B5C0789-E848-4A04-93BE-F65449D06B23}" destId="{6465E7BA-2DC6-4467-A6AB-191DDAC3BFD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27A686-D4D4-4313-A71D-9840CB0FB188}" type="doc">
      <dgm:prSet loTypeId="urn:microsoft.com/office/officeart/2005/8/layout/target1" loCatId="relationship" qsTypeId="urn:microsoft.com/office/officeart/2005/8/quickstyle/simple1" qsCatId="simple" csTypeId="urn:microsoft.com/office/officeart/2005/8/colors/colorful1" csCatId="colorful" phldr="1"/>
      <dgm:spPr/>
    </dgm:pt>
    <dgm:pt modelId="{8A85CEC0-F9C3-4B63-8E40-3BCC2F554460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выпускник</a:t>
          </a:r>
        </a:p>
      </dgm:t>
    </dgm:pt>
    <dgm:pt modelId="{E45AB667-DA94-4659-BFC6-87EB8A597778}" type="parTrans" cxnId="{E9A58374-F5B5-44D6-8F12-404A21FD3A61}">
      <dgm:prSet/>
      <dgm:spPr/>
      <dgm:t>
        <a:bodyPr/>
        <a:lstStyle/>
        <a:p>
          <a:endParaRPr lang="ru-RU"/>
        </a:p>
      </dgm:t>
    </dgm:pt>
    <dgm:pt modelId="{04D8F579-7D0F-485A-977F-03E0DECC6E93}" type="sibTrans" cxnId="{E9A58374-F5B5-44D6-8F12-404A21FD3A61}">
      <dgm:prSet/>
      <dgm:spPr/>
      <dgm:t>
        <a:bodyPr/>
        <a:lstStyle/>
        <a:p>
          <a:endParaRPr lang="ru-RU"/>
        </a:p>
      </dgm:t>
    </dgm:pt>
    <dgm:pt modelId="{3D7A8C87-4C4F-4558-9417-8488B34F915C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 </a:t>
          </a:r>
          <a:r>
            <a:rPr kumimoji="0" lang="ru-RU" b="1" i="0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друзья, соседи</a:t>
          </a:r>
          <a:endParaRPr kumimoji="0" lang="ru-RU" b="1" i="1" u="none" strike="noStrike" cap="none" normalizeH="0" baseline="0" dirty="0" smtClean="0">
            <a:ln/>
            <a:effectLst/>
            <a:latin typeface="Arial" panose="020B0604020202020204" pitchFamily="34" charset="0"/>
          </a:endParaRPr>
        </a:p>
      </dgm:t>
    </dgm:pt>
    <dgm:pt modelId="{0A994FAD-0E9A-411D-B410-6D042FE3012B}" type="parTrans" cxnId="{54E21236-4212-4EC9-95B4-461370F82C24}">
      <dgm:prSet/>
      <dgm:spPr/>
      <dgm:t>
        <a:bodyPr/>
        <a:lstStyle/>
        <a:p>
          <a:endParaRPr lang="ru-RU"/>
        </a:p>
      </dgm:t>
    </dgm:pt>
    <dgm:pt modelId="{E2E1EC61-9E5B-4CF8-BB85-C4BAFBEE2CB6}" type="sibTrans" cxnId="{54E21236-4212-4EC9-95B4-461370F82C24}">
      <dgm:prSet/>
      <dgm:spPr/>
      <dgm:t>
        <a:bodyPr/>
        <a:lstStyle/>
        <a:p>
          <a:endParaRPr lang="ru-RU"/>
        </a:p>
      </dgm:t>
    </dgm:pt>
    <dgm:pt modelId="{200A0215-E039-4B72-AA30-802439D8D39A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1" u="none" strike="noStrike" cap="none" normalizeH="0" baseline="0" dirty="0" smtClean="0">
            <a:ln/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Служба сопровождения,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УЧРЕЖДЕНИЯ  </a:t>
          </a:r>
        </a:p>
      </dgm:t>
    </dgm:pt>
    <dgm:pt modelId="{23745CA1-6C3C-4017-B338-4CCFC50DC8CF}" type="parTrans" cxnId="{3B4BB3AA-081A-4B5C-AD81-07988C64EF3E}">
      <dgm:prSet/>
      <dgm:spPr/>
      <dgm:t>
        <a:bodyPr/>
        <a:lstStyle/>
        <a:p>
          <a:endParaRPr lang="ru-RU"/>
        </a:p>
      </dgm:t>
    </dgm:pt>
    <dgm:pt modelId="{E4B3B03D-1669-48FF-8960-821A53D390BF}" type="sibTrans" cxnId="{3B4BB3AA-081A-4B5C-AD81-07988C64EF3E}">
      <dgm:prSet/>
      <dgm:spPr/>
      <dgm:t>
        <a:bodyPr/>
        <a:lstStyle/>
        <a:p>
          <a:endParaRPr lang="ru-RU"/>
        </a:p>
      </dgm:t>
    </dgm:pt>
    <dgm:pt modelId="{643E45C7-588C-44AB-BA4B-907CAAD2E0E3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/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 Учреждение СПО</a:t>
          </a:r>
          <a:endParaRPr kumimoji="0" lang="ru-RU" b="0" i="0" u="none" strike="noStrike" cap="none" normalizeH="0" baseline="0" dirty="0" smtClean="0">
            <a:ln/>
            <a:effectLst/>
            <a:latin typeface="Arial" panose="020B0604020202020204" pitchFamily="34" charset="0"/>
          </a:endParaRPr>
        </a:p>
      </dgm:t>
    </dgm:pt>
    <dgm:pt modelId="{32797C6D-3E97-4ABD-BCE7-3EAB33FB8C87}" type="parTrans" cxnId="{54E44687-4FE5-4D76-9B38-D4AF26978534}">
      <dgm:prSet/>
      <dgm:spPr/>
      <dgm:t>
        <a:bodyPr/>
        <a:lstStyle/>
        <a:p>
          <a:endParaRPr lang="ru-RU"/>
        </a:p>
      </dgm:t>
    </dgm:pt>
    <dgm:pt modelId="{41E72FCD-2EB6-45CB-9F0D-3BA2D21D07EB}" type="sibTrans" cxnId="{54E44687-4FE5-4D76-9B38-D4AF26978534}">
      <dgm:prSet/>
      <dgm:spPr/>
      <dgm:t>
        <a:bodyPr/>
        <a:lstStyle/>
        <a:p>
          <a:endParaRPr lang="ru-RU"/>
        </a:p>
      </dgm:t>
    </dgm:pt>
    <dgm:pt modelId="{A6BC5C17-D1E2-45E9-9DD5-410A583DE100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dirty="0" smtClean="0">
              <a:ln/>
              <a:effectLst/>
              <a:latin typeface="Arial" panose="020B0604020202020204" pitchFamily="34" charset="0"/>
            </a:rPr>
            <a:t> Город, общество</a:t>
          </a:r>
        </a:p>
      </dgm:t>
    </dgm:pt>
    <dgm:pt modelId="{33D39C4E-CFA7-47FA-99CF-F6C54BD51EE4}" type="parTrans" cxnId="{D20EAB12-5678-4675-B028-35694ECE2E26}">
      <dgm:prSet/>
      <dgm:spPr/>
      <dgm:t>
        <a:bodyPr/>
        <a:lstStyle/>
        <a:p>
          <a:endParaRPr lang="ru-RU"/>
        </a:p>
      </dgm:t>
    </dgm:pt>
    <dgm:pt modelId="{413EF277-AC8C-4A74-BEF6-46F57E495E60}" type="sibTrans" cxnId="{D20EAB12-5678-4675-B028-35694ECE2E26}">
      <dgm:prSet/>
      <dgm:spPr/>
      <dgm:t>
        <a:bodyPr/>
        <a:lstStyle/>
        <a:p>
          <a:endParaRPr lang="ru-RU"/>
        </a:p>
      </dgm:t>
    </dgm:pt>
    <dgm:pt modelId="{9CC350D2-A1B8-4C91-8CAF-FB45AE961EB9}" type="pres">
      <dgm:prSet presAssocID="{6927A686-D4D4-4313-A71D-9840CB0FB188}" presName="composite" presStyleCnt="0">
        <dgm:presLayoutVars>
          <dgm:chMax val="5"/>
          <dgm:dir/>
          <dgm:resizeHandles val="exact"/>
        </dgm:presLayoutVars>
      </dgm:prSet>
      <dgm:spPr/>
    </dgm:pt>
    <dgm:pt modelId="{C8A575D1-B6CD-4681-A06C-74920AC8EC6E}" type="pres">
      <dgm:prSet presAssocID="{8A85CEC0-F9C3-4B63-8E40-3BCC2F554460}" presName="circle1" presStyleLbl="lnNode1" presStyleIdx="0" presStyleCnt="5" custLinFactNeighborY="11462"/>
      <dgm:spPr/>
    </dgm:pt>
    <dgm:pt modelId="{A4BC02F0-3432-4C67-B67D-0E6F0F3ED882}" type="pres">
      <dgm:prSet presAssocID="{8A85CEC0-F9C3-4B63-8E40-3BCC2F554460}" presName="text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146D9-1ED0-49D8-A1DD-5B893425842C}" type="pres">
      <dgm:prSet presAssocID="{8A85CEC0-F9C3-4B63-8E40-3BCC2F554460}" presName="line1" presStyleLbl="callout" presStyleIdx="0" presStyleCnt="10"/>
      <dgm:spPr/>
    </dgm:pt>
    <dgm:pt modelId="{1EBFB15A-D828-4F82-BD24-62361ABEE1C5}" type="pres">
      <dgm:prSet presAssocID="{8A85CEC0-F9C3-4B63-8E40-3BCC2F554460}" presName="d1" presStyleLbl="callout" presStyleIdx="1" presStyleCnt="10"/>
      <dgm:spPr/>
    </dgm:pt>
    <dgm:pt modelId="{EE47957E-35F1-4EB8-9C9C-F4DDA20A5FD3}" type="pres">
      <dgm:prSet presAssocID="{3D7A8C87-4C4F-4558-9417-8488B34F915C}" presName="circle2" presStyleLbl="lnNode1" presStyleIdx="1" presStyleCnt="5"/>
      <dgm:spPr/>
    </dgm:pt>
    <dgm:pt modelId="{BD1F08E0-D314-4A11-9AFF-C17D1482EF42}" type="pres">
      <dgm:prSet presAssocID="{3D7A8C87-4C4F-4558-9417-8488B34F915C}" presName="text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3F225-28E1-4738-9230-FE32F823EA46}" type="pres">
      <dgm:prSet presAssocID="{3D7A8C87-4C4F-4558-9417-8488B34F915C}" presName="line2" presStyleLbl="callout" presStyleIdx="2" presStyleCnt="10"/>
      <dgm:spPr/>
    </dgm:pt>
    <dgm:pt modelId="{E52F7669-DE90-4E73-A794-FA4218485CA5}" type="pres">
      <dgm:prSet presAssocID="{3D7A8C87-4C4F-4558-9417-8488B34F915C}" presName="d2" presStyleLbl="callout" presStyleIdx="3" presStyleCnt="10"/>
      <dgm:spPr/>
    </dgm:pt>
    <dgm:pt modelId="{34E5211E-1785-4C02-B7D4-F72152F5927A}" type="pres">
      <dgm:prSet presAssocID="{200A0215-E039-4B72-AA30-802439D8D39A}" presName="circle3" presStyleLbl="lnNode1" presStyleIdx="2" presStyleCnt="5"/>
      <dgm:spPr/>
    </dgm:pt>
    <dgm:pt modelId="{1E03A980-77C7-4CFF-9314-1E5EA8127E00}" type="pres">
      <dgm:prSet presAssocID="{200A0215-E039-4B72-AA30-802439D8D39A}" presName="text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9CC775-6EA7-4060-BF25-2764FB77B1E8}" type="pres">
      <dgm:prSet presAssocID="{200A0215-E039-4B72-AA30-802439D8D39A}" presName="line3" presStyleLbl="callout" presStyleIdx="4" presStyleCnt="10"/>
      <dgm:spPr/>
    </dgm:pt>
    <dgm:pt modelId="{ED7C8340-6D19-40DC-80CC-6AAF25347EAF}" type="pres">
      <dgm:prSet presAssocID="{200A0215-E039-4B72-AA30-802439D8D39A}" presName="d3" presStyleLbl="callout" presStyleIdx="5" presStyleCnt="10"/>
      <dgm:spPr/>
    </dgm:pt>
    <dgm:pt modelId="{BB2B597D-D977-4256-BC61-669288720FCF}" type="pres">
      <dgm:prSet presAssocID="{643E45C7-588C-44AB-BA4B-907CAAD2E0E3}" presName="circle4" presStyleLbl="lnNode1" presStyleIdx="3" presStyleCnt="5"/>
      <dgm:spPr/>
    </dgm:pt>
    <dgm:pt modelId="{CD94A158-412B-44FB-A96F-D2024355D03C}" type="pres">
      <dgm:prSet presAssocID="{643E45C7-588C-44AB-BA4B-907CAAD2E0E3}" presName="text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4E6C6-791C-4BB9-BF09-C6FCAA6E5DB4}" type="pres">
      <dgm:prSet presAssocID="{643E45C7-588C-44AB-BA4B-907CAAD2E0E3}" presName="line4" presStyleLbl="callout" presStyleIdx="6" presStyleCnt="10"/>
      <dgm:spPr/>
    </dgm:pt>
    <dgm:pt modelId="{D53CEB83-CD03-4F4F-9FFB-E0EBA146A48B}" type="pres">
      <dgm:prSet presAssocID="{643E45C7-588C-44AB-BA4B-907CAAD2E0E3}" presName="d4" presStyleLbl="callout" presStyleIdx="7" presStyleCnt="10"/>
      <dgm:spPr/>
    </dgm:pt>
    <dgm:pt modelId="{68471149-1801-462D-9931-32DCE7106752}" type="pres">
      <dgm:prSet presAssocID="{A6BC5C17-D1E2-45E9-9DD5-410A583DE100}" presName="circle5" presStyleLbl="lnNode1" presStyleIdx="4" presStyleCnt="5"/>
      <dgm:spPr/>
    </dgm:pt>
    <dgm:pt modelId="{AE4F139B-0FAD-46EE-997E-F4AF81F36CDD}" type="pres">
      <dgm:prSet presAssocID="{A6BC5C17-D1E2-45E9-9DD5-410A583DE100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BCF763-6EEA-4E08-917E-F0A0FAFA962B}" type="pres">
      <dgm:prSet presAssocID="{A6BC5C17-D1E2-45E9-9DD5-410A583DE100}" presName="line5" presStyleLbl="callout" presStyleIdx="8" presStyleCnt="10"/>
      <dgm:spPr/>
    </dgm:pt>
    <dgm:pt modelId="{298EC9D4-16E6-4DBD-A478-0F798FDA2E1B}" type="pres">
      <dgm:prSet presAssocID="{A6BC5C17-D1E2-45E9-9DD5-410A583DE100}" presName="d5" presStyleLbl="callout" presStyleIdx="9" presStyleCnt="10"/>
      <dgm:spPr/>
    </dgm:pt>
  </dgm:ptLst>
  <dgm:cxnLst>
    <dgm:cxn modelId="{61B440D4-DB24-49B5-8713-A957F96F4103}" type="presOf" srcId="{8A85CEC0-F9C3-4B63-8E40-3BCC2F554460}" destId="{A4BC02F0-3432-4C67-B67D-0E6F0F3ED882}" srcOrd="0" destOrd="0" presId="urn:microsoft.com/office/officeart/2005/8/layout/target1"/>
    <dgm:cxn modelId="{432D136F-AD46-4F5F-B9FD-5239D55D4BB8}" type="presOf" srcId="{200A0215-E039-4B72-AA30-802439D8D39A}" destId="{1E03A980-77C7-4CFF-9314-1E5EA8127E00}" srcOrd="0" destOrd="0" presId="urn:microsoft.com/office/officeart/2005/8/layout/target1"/>
    <dgm:cxn modelId="{D20EAB12-5678-4675-B028-35694ECE2E26}" srcId="{6927A686-D4D4-4313-A71D-9840CB0FB188}" destId="{A6BC5C17-D1E2-45E9-9DD5-410A583DE100}" srcOrd="4" destOrd="0" parTransId="{33D39C4E-CFA7-47FA-99CF-F6C54BD51EE4}" sibTransId="{413EF277-AC8C-4A74-BEF6-46F57E495E60}"/>
    <dgm:cxn modelId="{E9A58374-F5B5-44D6-8F12-404A21FD3A61}" srcId="{6927A686-D4D4-4313-A71D-9840CB0FB188}" destId="{8A85CEC0-F9C3-4B63-8E40-3BCC2F554460}" srcOrd="0" destOrd="0" parTransId="{E45AB667-DA94-4659-BFC6-87EB8A597778}" sibTransId="{04D8F579-7D0F-485A-977F-03E0DECC6E93}"/>
    <dgm:cxn modelId="{76D92BDC-3DB4-4D16-A697-37D53A5E9492}" type="presOf" srcId="{A6BC5C17-D1E2-45E9-9DD5-410A583DE100}" destId="{AE4F139B-0FAD-46EE-997E-F4AF81F36CDD}" srcOrd="0" destOrd="0" presId="urn:microsoft.com/office/officeart/2005/8/layout/target1"/>
    <dgm:cxn modelId="{03507C86-1282-4393-A9E6-D6D30EAFC433}" type="presOf" srcId="{6927A686-D4D4-4313-A71D-9840CB0FB188}" destId="{9CC350D2-A1B8-4C91-8CAF-FB45AE961EB9}" srcOrd="0" destOrd="0" presId="urn:microsoft.com/office/officeart/2005/8/layout/target1"/>
    <dgm:cxn modelId="{23CA4073-E1DD-4BFD-A613-E35C89698410}" type="presOf" srcId="{643E45C7-588C-44AB-BA4B-907CAAD2E0E3}" destId="{CD94A158-412B-44FB-A96F-D2024355D03C}" srcOrd="0" destOrd="0" presId="urn:microsoft.com/office/officeart/2005/8/layout/target1"/>
    <dgm:cxn modelId="{4DBC5D40-9DB4-4DE6-BDD8-816DED79A6FD}" type="presOf" srcId="{3D7A8C87-4C4F-4558-9417-8488B34F915C}" destId="{BD1F08E0-D314-4A11-9AFF-C17D1482EF42}" srcOrd="0" destOrd="0" presId="urn:microsoft.com/office/officeart/2005/8/layout/target1"/>
    <dgm:cxn modelId="{54E44687-4FE5-4D76-9B38-D4AF26978534}" srcId="{6927A686-D4D4-4313-A71D-9840CB0FB188}" destId="{643E45C7-588C-44AB-BA4B-907CAAD2E0E3}" srcOrd="3" destOrd="0" parTransId="{32797C6D-3E97-4ABD-BCE7-3EAB33FB8C87}" sibTransId="{41E72FCD-2EB6-45CB-9F0D-3BA2D21D07EB}"/>
    <dgm:cxn modelId="{3B4BB3AA-081A-4B5C-AD81-07988C64EF3E}" srcId="{6927A686-D4D4-4313-A71D-9840CB0FB188}" destId="{200A0215-E039-4B72-AA30-802439D8D39A}" srcOrd="2" destOrd="0" parTransId="{23745CA1-6C3C-4017-B338-4CCFC50DC8CF}" sibTransId="{E4B3B03D-1669-48FF-8960-821A53D390BF}"/>
    <dgm:cxn modelId="{54E21236-4212-4EC9-95B4-461370F82C24}" srcId="{6927A686-D4D4-4313-A71D-9840CB0FB188}" destId="{3D7A8C87-4C4F-4558-9417-8488B34F915C}" srcOrd="1" destOrd="0" parTransId="{0A994FAD-0E9A-411D-B410-6D042FE3012B}" sibTransId="{E2E1EC61-9E5B-4CF8-BB85-C4BAFBEE2CB6}"/>
    <dgm:cxn modelId="{499B2B23-9C94-46AC-865F-B18FF2D49900}" type="presParOf" srcId="{9CC350D2-A1B8-4C91-8CAF-FB45AE961EB9}" destId="{C8A575D1-B6CD-4681-A06C-74920AC8EC6E}" srcOrd="0" destOrd="0" presId="urn:microsoft.com/office/officeart/2005/8/layout/target1"/>
    <dgm:cxn modelId="{ADC0C3B1-E9BF-4783-A175-E07B71251274}" type="presParOf" srcId="{9CC350D2-A1B8-4C91-8CAF-FB45AE961EB9}" destId="{A4BC02F0-3432-4C67-B67D-0E6F0F3ED882}" srcOrd="1" destOrd="0" presId="urn:microsoft.com/office/officeart/2005/8/layout/target1"/>
    <dgm:cxn modelId="{B64256EC-54E1-44CE-8856-4249DF133961}" type="presParOf" srcId="{9CC350D2-A1B8-4C91-8CAF-FB45AE961EB9}" destId="{D27146D9-1ED0-49D8-A1DD-5B893425842C}" srcOrd="2" destOrd="0" presId="urn:microsoft.com/office/officeart/2005/8/layout/target1"/>
    <dgm:cxn modelId="{605B9308-30DA-473A-992D-ACF263A8E2A0}" type="presParOf" srcId="{9CC350D2-A1B8-4C91-8CAF-FB45AE961EB9}" destId="{1EBFB15A-D828-4F82-BD24-62361ABEE1C5}" srcOrd="3" destOrd="0" presId="urn:microsoft.com/office/officeart/2005/8/layout/target1"/>
    <dgm:cxn modelId="{EEF8185F-AD31-4D49-AFBE-818849CA82FE}" type="presParOf" srcId="{9CC350D2-A1B8-4C91-8CAF-FB45AE961EB9}" destId="{EE47957E-35F1-4EB8-9C9C-F4DDA20A5FD3}" srcOrd="4" destOrd="0" presId="urn:microsoft.com/office/officeart/2005/8/layout/target1"/>
    <dgm:cxn modelId="{6DF6DDD8-6D0F-4979-B2C9-EE39A5A8BC1C}" type="presParOf" srcId="{9CC350D2-A1B8-4C91-8CAF-FB45AE961EB9}" destId="{BD1F08E0-D314-4A11-9AFF-C17D1482EF42}" srcOrd="5" destOrd="0" presId="urn:microsoft.com/office/officeart/2005/8/layout/target1"/>
    <dgm:cxn modelId="{111A6748-4D20-4DF4-B5B9-E26D11A64A29}" type="presParOf" srcId="{9CC350D2-A1B8-4C91-8CAF-FB45AE961EB9}" destId="{E903F225-28E1-4738-9230-FE32F823EA46}" srcOrd="6" destOrd="0" presId="urn:microsoft.com/office/officeart/2005/8/layout/target1"/>
    <dgm:cxn modelId="{A7BF96BB-728A-4818-86DF-E69D4327A03D}" type="presParOf" srcId="{9CC350D2-A1B8-4C91-8CAF-FB45AE961EB9}" destId="{E52F7669-DE90-4E73-A794-FA4218485CA5}" srcOrd="7" destOrd="0" presId="urn:microsoft.com/office/officeart/2005/8/layout/target1"/>
    <dgm:cxn modelId="{7A0A88FC-A8D2-45DB-B4C8-598D50AE7E1E}" type="presParOf" srcId="{9CC350D2-A1B8-4C91-8CAF-FB45AE961EB9}" destId="{34E5211E-1785-4C02-B7D4-F72152F5927A}" srcOrd="8" destOrd="0" presId="urn:microsoft.com/office/officeart/2005/8/layout/target1"/>
    <dgm:cxn modelId="{1292266C-ECC6-495D-99BC-360E3670B3D1}" type="presParOf" srcId="{9CC350D2-A1B8-4C91-8CAF-FB45AE961EB9}" destId="{1E03A980-77C7-4CFF-9314-1E5EA8127E00}" srcOrd="9" destOrd="0" presId="urn:microsoft.com/office/officeart/2005/8/layout/target1"/>
    <dgm:cxn modelId="{09F2B351-9243-4D3F-AD39-FED33CA51500}" type="presParOf" srcId="{9CC350D2-A1B8-4C91-8CAF-FB45AE961EB9}" destId="{099CC775-6EA7-4060-BF25-2764FB77B1E8}" srcOrd="10" destOrd="0" presId="urn:microsoft.com/office/officeart/2005/8/layout/target1"/>
    <dgm:cxn modelId="{5B2AAE84-3C89-4191-B5CD-BF0B80B1FCE2}" type="presParOf" srcId="{9CC350D2-A1B8-4C91-8CAF-FB45AE961EB9}" destId="{ED7C8340-6D19-40DC-80CC-6AAF25347EAF}" srcOrd="11" destOrd="0" presId="urn:microsoft.com/office/officeart/2005/8/layout/target1"/>
    <dgm:cxn modelId="{AE39564C-2685-4503-BDFB-03988B543C8C}" type="presParOf" srcId="{9CC350D2-A1B8-4C91-8CAF-FB45AE961EB9}" destId="{BB2B597D-D977-4256-BC61-669288720FCF}" srcOrd="12" destOrd="0" presId="urn:microsoft.com/office/officeart/2005/8/layout/target1"/>
    <dgm:cxn modelId="{25CFBD6D-14F1-4B46-9A12-92766CD7D731}" type="presParOf" srcId="{9CC350D2-A1B8-4C91-8CAF-FB45AE961EB9}" destId="{CD94A158-412B-44FB-A96F-D2024355D03C}" srcOrd="13" destOrd="0" presId="urn:microsoft.com/office/officeart/2005/8/layout/target1"/>
    <dgm:cxn modelId="{ADD0CA85-F898-47EA-B5B8-A36818FC215C}" type="presParOf" srcId="{9CC350D2-A1B8-4C91-8CAF-FB45AE961EB9}" destId="{4FB4E6C6-791C-4BB9-BF09-C6FCAA6E5DB4}" srcOrd="14" destOrd="0" presId="urn:microsoft.com/office/officeart/2005/8/layout/target1"/>
    <dgm:cxn modelId="{689C6209-4430-4389-976C-EFA1E2DC0760}" type="presParOf" srcId="{9CC350D2-A1B8-4C91-8CAF-FB45AE961EB9}" destId="{D53CEB83-CD03-4F4F-9FFB-E0EBA146A48B}" srcOrd="15" destOrd="0" presId="urn:microsoft.com/office/officeart/2005/8/layout/target1"/>
    <dgm:cxn modelId="{D92849E4-BE3B-477B-A2E1-3C44E4ACBF7A}" type="presParOf" srcId="{9CC350D2-A1B8-4C91-8CAF-FB45AE961EB9}" destId="{68471149-1801-462D-9931-32DCE7106752}" srcOrd="16" destOrd="0" presId="urn:microsoft.com/office/officeart/2005/8/layout/target1"/>
    <dgm:cxn modelId="{31AA8A08-C377-4D71-88F9-9D84A43846C5}" type="presParOf" srcId="{9CC350D2-A1B8-4C91-8CAF-FB45AE961EB9}" destId="{AE4F139B-0FAD-46EE-997E-F4AF81F36CDD}" srcOrd="17" destOrd="0" presId="urn:microsoft.com/office/officeart/2005/8/layout/target1"/>
    <dgm:cxn modelId="{BE2C30A4-B0C1-4209-B771-E91D85376C4C}" type="presParOf" srcId="{9CC350D2-A1B8-4C91-8CAF-FB45AE961EB9}" destId="{04BCF763-6EEA-4E08-917E-F0A0FAFA962B}" srcOrd="18" destOrd="0" presId="urn:microsoft.com/office/officeart/2005/8/layout/target1"/>
    <dgm:cxn modelId="{3B0DC742-E3CE-4B3A-A50F-810AFE6BD0C1}" type="presParOf" srcId="{9CC350D2-A1B8-4C91-8CAF-FB45AE961EB9}" destId="{298EC9D4-16E6-4DBD-A478-0F798FDA2E1B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A88A83-F373-4FDC-9A2F-30F4964DD0AA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</dgm:pt>
    <dgm:pt modelId="{ED770188-40F9-440D-A93A-9CC7D411E038}">
      <dgm:prSet phldrT="[Text]" custT="1"/>
      <dgm:spPr>
        <a:solidFill>
          <a:srgbClr val="C00000"/>
        </a:solidFill>
      </dgm:spPr>
      <dgm:t>
        <a:bodyPr/>
        <a:lstStyle/>
        <a:p>
          <a:r>
            <a:rPr lang="ru-RU" sz="4400" dirty="0" smtClean="0"/>
            <a:t>Координация</a:t>
          </a:r>
          <a:endParaRPr lang="ru-RU" sz="4400" dirty="0"/>
        </a:p>
      </dgm:t>
    </dgm:pt>
    <dgm:pt modelId="{36D48454-7815-4628-BE18-EEB496B184D4}" type="parTrans" cxnId="{D94A6545-C55A-40E5-A59F-2FD97B1D136F}">
      <dgm:prSet/>
      <dgm:spPr/>
      <dgm:t>
        <a:bodyPr/>
        <a:lstStyle/>
        <a:p>
          <a:endParaRPr lang="ru-RU"/>
        </a:p>
      </dgm:t>
    </dgm:pt>
    <dgm:pt modelId="{4FFFCFF9-D6C4-470E-ABA7-7AB0093EE2C0}" type="sibTrans" cxnId="{D94A6545-C55A-40E5-A59F-2FD97B1D136F}">
      <dgm:prSet/>
      <dgm:spPr/>
      <dgm:t>
        <a:bodyPr/>
        <a:lstStyle/>
        <a:p>
          <a:endParaRPr lang="ru-RU"/>
        </a:p>
      </dgm:t>
    </dgm:pt>
    <dgm:pt modelId="{BADFD1B3-DAA3-4675-9F03-77DFCC2DBAFF}">
      <dgm:prSet phldrT="[Text]"/>
      <dgm:spPr>
        <a:solidFill>
          <a:schemeClr val="accent2"/>
        </a:solidFill>
      </dgm:spPr>
      <dgm:t>
        <a:bodyPr/>
        <a:lstStyle/>
        <a:p>
          <a:r>
            <a:rPr lang="ru-RU" dirty="0" smtClean="0"/>
            <a:t>Методика</a:t>
          </a:r>
          <a:endParaRPr lang="ru-RU" dirty="0"/>
        </a:p>
      </dgm:t>
    </dgm:pt>
    <dgm:pt modelId="{36D327AC-30B0-4E2C-8361-A6097630AECD}" type="parTrans" cxnId="{3DC3DFBD-10C9-4AC3-93D0-68E9551B43E5}">
      <dgm:prSet/>
      <dgm:spPr/>
      <dgm:t>
        <a:bodyPr/>
        <a:lstStyle/>
        <a:p>
          <a:endParaRPr lang="ru-RU"/>
        </a:p>
      </dgm:t>
    </dgm:pt>
    <dgm:pt modelId="{1442E1AE-476A-4747-9EF1-E8154017B15B}" type="sibTrans" cxnId="{3DC3DFBD-10C9-4AC3-93D0-68E9551B43E5}">
      <dgm:prSet/>
      <dgm:spPr/>
      <dgm:t>
        <a:bodyPr/>
        <a:lstStyle/>
        <a:p>
          <a:endParaRPr lang="ru-RU"/>
        </a:p>
      </dgm:t>
    </dgm:pt>
    <dgm:pt modelId="{0A0D39A5-989A-4FCA-9447-AC0E7462989C}">
      <dgm:prSet phldrT="[Text]"/>
      <dgm:spPr/>
      <dgm:t>
        <a:bodyPr/>
        <a:lstStyle/>
        <a:p>
          <a:r>
            <a:rPr lang="ru-RU" dirty="0" smtClean="0"/>
            <a:t>Деятельность</a:t>
          </a:r>
          <a:endParaRPr lang="ru-RU" dirty="0"/>
        </a:p>
      </dgm:t>
    </dgm:pt>
    <dgm:pt modelId="{AC3DCEE2-AE28-4130-ACA3-DC0526834B04}" type="parTrans" cxnId="{3A773973-5D51-431D-A1EA-E7701A3F3E4E}">
      <dgm:prSet/>
      <dgm:spPr/>
      <dgm:t>
        <a:bodyPr/>
        <a:lstStyle/>
        <a:p>
          <a:endParaRPr lang="ru-RU"/>
        </a:p>
      </dgm:t>
    </dgm:pt>
    <dgm:pt modelId="{BF36ED0E-7F70-43BD-BDA6-2F74D17C14C0}" type="sibTrans" cxnId="{3A773973-5D51-431D-A1EA-E7701A3F3E4E}">
      <dgm:prSet/>
      <dgm:spPr/>
      <dgm:t>
        <a:bodyPr/>
        <a:lstStyle/>
        <a:p>
          <a:endParaRPr lang="ru-RU"/>
        </a:p>
      </dgm:t>
    </dgm:pt>
    <dgm:pt modelId="{CB7A9F5C-1F0E-4386-8693-CDC2DED6B6F2}" type="pres">
      <dgm:prSet presAssocID="{B8A88A83-F373-4FDC-9A2F-30F4964DD0AA}" presName="linearFlow" presStyleCnt="0">
        <dgm:presLayoutVars>
          <dgm:dir/>
          <dgm:resizeHandles val="exact"/>
        </dgm:presLayoutVars>
      </dgm:prSet>
      <dgm:spPr/>
    </dgm:pt>
    <dgm:pt modelId="{FD3B4E7E-0A56-4E2A-BA7B-1A242A8CD1B5}" type="pres">
      <dgm:prSet presAssocID="{ED770188-40F9-440D-A93A-9CC7D411E038}" presName="comp" presStyleCnt="0"/>
      <dgm:spPr/>
    </dgm:pt>
    <dgm:pt modelId="{98F70802-3085-44BE-8804-7ACB8DCC0D3D}" type="pres">
      <dgm:prSet presAssocID="{ED770188-40F9-440D-A93A-9CC7D411E038}" presName="rect2" presStyleLbl="node1" presStyleIdx="0" presStyleCnt="3" custScaleX="141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5C144-FB3A-49FC-8B8A-2F2AF702183F}" type="pres">
      <dgm:prSet presAssocID="{ED770188-40F9-440D-A93A-9CC7D411E038}" presName="rect1" presStyleLbl="lnNode1" presStyleIdx="0" presStyleCnt="3" custScaleX="129183" custLinFactNeighborX="-21884" custLinFactNeighborY="-580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A80FE8B8-1157-4748-B1C1-9B0E99DC491F}" type="pres">
      <dgm:prSet presAssocID="{4FFFCFF9-D6C4-470E-ABA7-7AB0093EE2C0}" presName="sibTrans" presStyleCnt="0"/>
      <dgm:spPr/>
    </dgm:pt>
    <dgm:pt modelId="{C5662263-67B0-406B-A024-B8788651DA36}" type="pres">
      <dgm:prSet presAssocID="{BADFD1B3-DAA3-4675-9F03-77DFCC2DBAFF}" presName="comp" presStyleCnt="0"/>
      <dgm:spPr/>
    </dgm:pt>
    <dgm:pt modelId="{73D951B4-5461-4B97-B13C-EB4838376AB0}" type="pres">
      <dgm:prSet presAssocID="{BADFD1B3-DAA3-4675-9F03-77DFCC2DBAFF}" presName="rect2" presStyleLbl="node1" presStyleIdx="1" presStyleCnt="3" custScaleX="101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FC554-A787-4A0B-8E2E-C16968394433}" type="pres">
      <dgm:prSet presAssocID="{BADFD1B3-DAA3-4675-9F03-77DFCC2DBAFF}" presName="rect1" presStyleLbl="lnNode1" presStyleIdx="1" presStyleCnt="3"/>
      <dgm:spPr/>
    </dgm:pt>
    <dgm:pt modelId="{2093D682-9D5D-435B-9B63-DD3B277FC9C3}" type="pres">
      <dgm:prSet presAssocID="{1442E1AE-476A-4747-9EF1-E8154017B15B}" presName="sibTrans" presStyleCnt="0"/>
      <dgm:spPr/>
    </dgm:pt>
    <dgm:pt modelId="{C48D381E-68C2-4739-95E5-34C8B7E14E74}" type="pres">
      <dgm:prSet presAssocID="{0A0D39A5-989A-4FCA-9447-AC0E7462989C}" presName="comp" presStyleCnt="0"/>
      <dgm:spPr/>
    </dgm:pt>
    <dgm:pt modelId="{AD5F6A66-BE5E-4988-8A98-84DAC9A1D5DA}" type="pres">
      <dgm:prSet presAssocID="{0A0D39A5-989A-4FCA-9447-AC0E7462989C}" presName="rect2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84960D-54C7-4542-8404-7825CE2D6472}" type="pres">
      <dgm:prSet presAssocID="{0A0D39A5-989A-4FCA-9447-AC0E7462989C}" presName="rect1" presStyleLbl="lnNode1" presStyleIdx="2" presStyleCnt="3" custScaleX="112653"/>
      <dgm:spPr/>
    </dgm:pt>
  </dgm:ptLst>
  <dgm:cxnLst>
    <dgm:cxn modelId="{3A773973-5D51-431D-A1EA-E7701A3F3E4E}" srcId="{B8A88A83-F373-4FDC-9A2F-30F4964DD0AA}" destId="{0A0D39A5-989A-4FCA-9447-AC0E7462989C}" srcOrd="2" destOrd="0" parTransId="{AC3DCEE2-AE28-4130-ACA3-DC0526834B04}" sibTransId="{BF36ED0E-7F70-43BD-BDA6-2F74D17C14C0}"/>
    <dgm:cxn modelId="{68A59F75-6730-4A2C-8E4D-4F396DD70397}" type="presOf" srcId="{ED770188-40F9-440D-A93A-9CC7D411E038}" destId="{98F70802-3085-44BE-8804-7ACB8DCC0D3D}" srcOrd="0" destOrd="0" presId="urn:microsoft.com/office/officeart/2008/layout/AlternatingPictureBlocks"/>
    <dgm:cxn modelId="{D94A6545-C55A-40E5-A59F-2FD97B1D136F}" srcId="{B8A88A83-F373-4FDC-9A2F-30F4964DD0AA}" destId="{ED770188-40F9-440D-A93A-9CC7D411E038}" srcOrd="0" destOrd="0" parTransId="{36D48454-7815-4628-BE18-EEB496B184D4}" sibTransId="{4FFFCFF9-D6C4-470E-ABA7-7AB0093EE2C0}"/>
    <dgm:cxn modelId="{AA137A84-2025-487B-A56D-B6CAAF38D54D}" type="presOf" srcId="{BADFD1B3-DAA3-4675-9F03-77DFCC2DBAFF}" destId="{73D951B4-5461-4B97-B13C-EB4838376AB0}" srcOrd="0" destOrd="0" presId="urn:microsoft.com/office/officeart/2008/layout/AlternatingPictureBlocks"/>
    <dgm:cxn modelId="{CF90BC93-584A-49ED-BA46-1921CCF60FF4}" type="presOf" srcId="{B8A88A83-F373-4FDC-9A2F-30F4964DD0AA}" destId="{CB7A9F5C-1F0E-4386-8693-CDC2DED6B6F2}" srcOrd="0" destOrd="0" presId="urn:microsoft.com/office/officeart/2008/layout/AlternatingPictureBlocks"/>
    <dgm:cxn modelId="{B7E2900E-D125-4526-8C82-672F63DC7234}" type="presOf" srcId="{0A0D39A5-989A-4FCA-9447-AC0E7462989C}" destId="{AD5F6A66-BE5E-4988-8A98-84DAC9A1D5DA}" srcOrd="0" destOrd="0" presId="urn:microsoft.com/office/officeart/2008/layout/AlternatingPictureBlocks"/>
    <dgm:cxn modelId="{3DC3DFBD-10C9-4AC3-93D0-68E9551B43E5}" srcId="{B8A88A83-F373-4FDC-9A2F-30F4964DD0AA}" destId="{BADFD1B3-DAA3-4675-9F03-77DFCC2DBAFF}" srcOrd="1" destOrd="0" parTransId="{36D327AC-30B0-4E2C-8361-A6097630AECD}" sibTransId="{1442E1AE-476A-4747-9EF1-E8154017B15B}"/>
    <dgm:cxn modelId="{BDDE1DEA-94F1-4920-8467-9C661E291776}" type="presParOf" srcId="{CB7A9F5C-1F0E-4386-8693-CDC2DED6B6F2}" destId="{FD3B4E7E-0A56-4E2A-BA7B-1A242A8CD1B5}" srcOrd="0" destOrd="0" presId="urn:microsoft.com/office/officeart/2008/layout/AlternatingPictureBlocks"/>
    <dgm:cxn modelId="{CA2CDAE2-4CD1-4601-B6FD-12FF09D61A92}" type="presParOf" srcId="{FD3B4E7E-0A56-4E2A-BA7B-1A242A8CD1B5}" destId="{98F70802-3085-44BE-8804-7ACB8DCC0D3D}" srcOrd="0" destOrd="0" presId="urn:microsoft.com/office/officeart/2008/layout/AlternatingPictureBlocks"/>
    <dgm:cxn modelId="{592225D9-38F8-486A-BA31-22FD9028709A}" type="presParOf" srcId="{FD3B4E7E-0A56-4E2A-BA7B-1A242A8CD1B5}" destId="{D885C144-FB3A-49FC-8B8A-2F2AF702183F}" srcOrd="1" destOrd="0" presId="urn:microsoft.com/office/officeart/2008/layout/AlternatingPictureBlocks"/>
    <dgm:cxn modelId="{550BEB45-98DC-49AD-90AE-EAF643A95470}" type="presParOf" srcId="{CB7A9F5C-1F0E-4386-8693-CDC2DED6B6F2}" destId="{A80FE8B8-1157-4748-B1C1-9B0E99DC491F}" srcOrd="1" destOrd="0" presId="urn:microsoft.com/office/officeart/2008/layout/AlternatingPictureBlocks"/>
    <dgm:cxn modelId="{488B370C-24F6-43A6-BF68-319C830738EB}" type="presParOf" srcId="{CB7A9F5C-1F0E-4386-8693-CDC2DED6B6F2}" destId="{C5662263-67B0-406B-A024-B8788651DA36}" srcOrd="2" destOrd="0" presId="urn:microsoft.com/office/officeart/2008/layout/AlternatingPictureBlocks"/>
    <dgm:cxn modelId="{690A16F6-4AE7-49DD-AFDB-5F00370F0B64}" type="presParOf" srcId="{C5662263-67B0-406B-A024-B8788651DA36}" destId="{73D951B4-5461-4B97-B13C-EB4838376AB0}" srcOrd="0" destOrd="0" presId="urn:microsoft.com/office/officeart/2008/layout/AlternatingPictureBlocks"/>
    <dgm:cxn modelId="{37FBBD96-BFAB-4513-85DF-240506A0FE12}" type="presParOf" srcId="{C5662263-67B0-406B-A024-B8788651DA36}" destId="{95CFC554-A787-4A0B-8E2E-C16968394433}" srcOrd="1" destOrd="0" presId="urn:microsoft.com/office/officeart/2008/layout/AlternatingPictureBlocks"/>
    <dgm:cxn modelId="{E1581A8B-B2F2-42CA-8E1A-B5C7CC56C103}" type="presParOf" srcId="{CB7A9F5C-1F0E-4386-8693-CDC2DED6B6F2}" destId="{2093D682-9D5D-435B-9B63-DD3B277FC9C3}" srcOrd="3" destOrd="0" presId="urn:microsoft.com/office/officeart/2008/layout/AlternatingPictureBlocks"/>
    <dgm:cxn modelId="{6BB916C9-F40E-4BF1-91ED-D729164FFF50}" type="presParOf" srcId="{CB7A9F5C-1F0E-4386-8693-CDC2DED6B6F2}" destId="{C48D381E-68C2-4739-95E5-34C8B7E14E74}" srcOrd="4" destOrd="0" presId="urn:microsoft.com/office/officeart/2008/layout/AlternatingPictureBlocks"/>
    <dgm:cxn modelId="{197FA1E4-390E-46B1-9356-00CBC3BF77BA}" type="presParOf" srcId="{C48D381E-68C2-4739-95E5-34C8B7E14E74}" destId="{AD5F6A66-BE5E-4988-8A98-84DAC9A1D5DA}" srcOrd="0" destOrd="0" presId="urn:microsoft.com/office/officeart/2008/layout/AlternatingPictureBlocks"/>
    <dgm:cxn modelId="{7147A9A9-35DF-4EAF-AE01-327D050C469F}" type="presParOf" srcId="{C48D381E-68C2-4739-95E5-34C8B7E14E74}" destId="{6684960D-54C7-4542-8404-7825CE2D6472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1C8C0-3D95-4F57-96BB-AF2810CDD2EF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214D9D-983F-4C3D-849C-396379105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921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14D9D-983F-4C3D-849C-396379105C3C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6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14D9D-983F-4C3D-849C-396379105C3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98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14D9D-983F-4C3D-849C-396379105C3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271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B8127-9E6D-4C85-94C3-9DA8BEC8905B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47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90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97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910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02167" y="228601"/>
            <a:ext cx="11387667" cy="5870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7B623-F583-4102-980F-9709B4734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14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75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2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24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94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79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50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1577B-6360-4BD3-9F33-A6FEE7CB746A}" type="datetimeFigureOut">
              <a:rPr lang="ru-RU" smtClean="0"/>
              <a:t>31.03.2016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3C8A-1651-46EB-90C0-1287814FA5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33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758" y="122830"/>
            <a:ext cx="11610474" cy="5303412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Технология сопровождения выпускников организаций для детей-сирот и детей, оставшихся без попечения родителей, с учетом их состояния здоровья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758" y="5540990"/>
            <a:ext cx="11442031" cy="847778"/>
          </a:xfrm>
        </p:spPr>
        <p:txBody>
          <a:bodyPr/>
          <a:lstStyle/>
          <a:p>
            <a:r>
              <a:rPr lang="ru-RU" i="1" dirty="0" smtClean="0"/>
              <a:t>Селенина Екатерина Вадимовна, председатель правления некоммерческого благотворительного фонда  "Надежда"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87573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0811" y="5257800"/>
            <a:ext cx="10178715" cy="77724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ru-RU" b="1" dirty="0" smtClean="0"/>
              <a:t>Деятельный уровень</a:t>
            </a:r>
            <a:r>
              <a:rPr lang="ru-RU" dirty="0" smtClean="0"/>
              <a:t>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1070811" y="437642"/>
            <a:ext cx="10178715" cy="44988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dirty="0" smtClean="0"/>
              <a:t>	</a:t>
            </a:r>
            <a:r>
              <a:rPr lang="ru-RU" sz="4000" b="1" dirty="0" smtClean="0"/>
              <a:t>Поддержка подростков и молодежи из числа детей сирот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000" b="1" dirty="0" smtClean="0"/>
              <a:t>на  </a:t>
            </a:r>
            <a:r>
              <a:rPr lang="en-US" sz="4000" b="1" dirty="0" smtClean="0"/>
              <a:t>5</a:t>
            </a:r>
            <a:r>
              <a:rPr lang="ru-RU" sz="4000" b="1" dirty="0" smtClean="0"/>
              <a:t> основных этапах  сопровождения и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000" b="1" dirty="0" smtClean="0"/>
              <a:t>на 3 уровнях сопровождения</a:t>
            </a:r>
          </a:p>
        </p:txBody>
      </p:sp>
      <p:sp>
        <p:nvSpPr>
          <p:cNvPr id="2048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0BC03E-79BC-4BAA-A395-8D84BBB472BD}" type="slidenum">
              <a:rPr lang="ru-RU">
                <a:latin typeface="Arial" charset="0"/>
                <a:cs typeface="Arial" charset="0"/>
              </a:rPr>
              <a:pPr/>
              <a:t>10</a:t>
            </a:fld>
            <a:endParaRPr lang="ru-RU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58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8" y="0"/>
            <a:ext cx="11237495" cy="5334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ru-RU" sz="2900" b="1" dirty="0" smtClean="0"/>
              <a:t>Э Т А П Ы</a:t>
            </a:r>
            <a:endParaRPr lang="ru-RU" sz="2900" b="1" dirty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685800"/>
            <a:ext cx="11237495" cy="6019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ru-RU" b="1" dirty="0"/>
              <a:t>1. ОРИЕНТАЦИОННЫЙ</a:t>
            </a:r>
            <a:endParaRPr lang="ru-RU" b="1" i="1" u="sng" dirty="0"/>
          </a:p>
          <a:p>
            <a:pPr marL="609600" indent="-609600">
              <a:lnSpc>
                <a:spcPct val="80000"/>
              </a:lnSpc>
              <a:buNone/>
            </a:pPr>
            <a:r>
              <a:rPr lang="ru-RU" sz="2400" dirty="0"/>
              <a:t> </a:t>
            </a:r>
            <a:r>
              <a:rPr lang="ru-RU" dirty="0"/>
              <a:t>Ц.Г.: воспитанники   ГОУ для детей сирот, 14-18 лет- последние 2 года в учреждении;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/>
              <a:t>Фокус: формирование профессионального самоопределения, расширение социальной поддерживающей сети, выстраивание взаимодействие с НПО и СПО.  </a:t>
            </a:r>
            <a:endParaRPr lang="ru-RU" dirty="0" smtClean="0"/>
          </a:p>
          <a:p>
            <a:pPr marL="609600" indent="-609600">
              <a:lnSpc>
                <a:spcPct val="80000"/>
              </a:lnSpc>
              <a:buNone/>
            </a:pPr>
            <a:endParaRPr lang="ru-RU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 smtClean="0"/>
              <a:t>Формы работы: наставничество, профессиональные пробы, проектирование, мастер классы, ролевые и деловые игры.</a:t>
            </a:r>
            <a:endParaRPr lang="en-US" dirty="0"/>
          </a:p>
          <a:p>
            <a:pPr marL="609600" indent="-609600">
              <a:lnSpc>
                <a:spcPct val="80000"/>
              </a:lnSpc>
              <a:buNone/>
            </a:pPr>
            <a:endParaRPr lang="ru-RU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 smtClean="0"/>
              <a:t>Модели: социальные тренажеры (социальная квартира, семейные центры)</a:t>
            </a:r>
            <a:endParaRPr lang="ru-RU" dirty="0"/>
          </a:p>
        </p:txBody>
      </p:sp>
      <p:sp>
        <p:nvSpPr>
          <p:cNvPr id="2150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F9B66D-0DA8-4038-BCE6-773DC8262E53}" type="slidenum">
              <a:rPr lang="ru-RU">
                <a:latin typeface="Arial" charset="0"/>
                <a:cs typeface="Arial" charset="0"/>
              </a:rPr>
              <a:pPr/>
              <a:t>11</a:t>
            </a:fld>
            <a:endParaRPr lang="ru-RU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1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415" y="365125"/>
            <a:ext cx="11267364" cy="767639"/>
          </a:xfrm>
          <a:solidFill>
            <a:schemeClr val="accent6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Э Т А П 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15" y="1378423"/>
            <a:ext cx="11267364" cy="5172501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2.АДАПТАЦИОННЫЙ </a:t>
            </a:r>
          </a:p>
          <a:p>
            <a:pPr marL="0" indent="0">
              <a:buNone/>
            </a:pPr>
            <a:r>
              <a:rPr lang="ru-RU" dirty="0"/>
              <a:t>Ц.Г.: выпускники   ГОУ для детей, сирот - учащиеся образовательных учреждений системы СПО, ВУЗов ( с 15 до 18 лет)  </a:t>
            </a:r>
            <a:r>
              <a:rPr lang="ru-RU" dirty="0" smtClean="0"/>
              <a:t>1-ый  </a:t>
            </a:r>
            <a:r>
              <a:rPr lang="ru-RU" dirty="0"/>
              <a:t>курс </a:t>
            </a:r>
          </a:p>
          <a:p>
            <a:pPr marL="0" indent="0">
              <a:buNone/>
            </a:pPr>
            <a:r>
              <a:rPr lang="ru-RU" dirty="0"/>
              <a:t>Фокус:  «смягчение» адаптационного кризиса, профилактика противоправных действий, завершение формирования профессионального самоопределения</a:t>
            </a:r>
          </a:p>
          <a:p>
            <a:pPr marL="0" indent="0">
              <a:buNone/>
            </a:pPr>
            <a:r>
              <a:rPr lang="ru-RU" dirty="0"/>
              <a:t>Формы работы: тренинги, деловые игры, краткосрочные профильные смены, наставничество, кураторство, </a:t>
            </a:r>
            <a:r>
              <a:rPr lang="ru-RU" dirty="0" smtClean="0"/>
              <a:t>консультирование</a:t>
            </a:r>
          </a:p>
          <a:p>
            <a:pPr marL="0" indent="0">
              <a:buNone/>
            </a:pPr>
            <a:r>
              <a:rPr lang="ru-RU" dirty="0" smtClean="0"/>
              <a:t>Модели: «Семейные Центры», «Независимое проживание», «Дома молодежи», программы социальной адаптации на базе общежития, Клубы поддержки выпускников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366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230"/>
          </a:xfrm>
          <a:solidFill>
            <a:schemeClr val="accent6"/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Э Т А П 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079"/>
            <a:ext cx="10515600" cy="4820834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ru-RU" b="1" dirty="0"/>
              <a:t>3. ВОССТАНОВИТЕЛЬНЫЙ</a:t>
            </a:r>
          </a:p>
          <a:p>
            <a:pPr marL="0" indent="0">
              <a:buNone/>
            </a:pPr>
            <a:r>
              <a:rPr lang="ru-RU" dirty="0"/>
              <a:t>Ц.Г.: выпускники   ГОУ для детей, сирот - учащиеся образовательных учреждений системы НПО, СПО, ВУЗов  ,  2-й курс.</a:t>
            </a:r>
          </a:p>
          <a:p>
            <a:pPr marL="0" indent="0">
              <a:buNone/>
            </a:pPr>
            <a:r>
              <a:rPr lang="ru-RU" dirty="0"/>
              <a:t>Фокус:  проработка прошлого травматического опыта, формирование социальной перспективы.</a:t>
            </a:r>
          </a:p>
          <a:p>
            <a:pPr marL="0" indent="0">
              <a:buNone/>
            </a:pPr>
            <a:r>
              <a:rPr lang="ru-RU" dirty="0"/>
              <a:t>Формы работы: консультирование (индивидуальное, групповое), тренинги, организация </a:t>
            </a:r>
            <a:r>
              <a:rPr lang="ru-RU" dirty="0" smtClean="0"/>
              <a:t>досуга</a:t>
            </a:r>
          </a:p>
          <a:p>
            <a:pPr marL="0" indent="0">
              <a:buNone/>
            </a:pPr>
            <a:r>
              <a:rPr lang="ru-RU" dirty="0" smtClean="0"/>
              <a:t>Модели: «Семейные Центры», </a:t>
            </a:r>
            <a:r>
              <a:rPr lang="ru-RU" dirty="0"/>
              <a:t>«Независимое проживание», «Дома молодежи», программы социальной адаптации на базе общежития, Клубы поддержки </a:t>
            </a:r>
            <a:r>
              <a:rPr lang="ru-RU" dirty="0" smtClean="0"/>
              <a:t>выпускников, «Дача».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850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231" y="152400"/>
            <a:ext cx="11381873" cy="609600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Э Т А П 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9231" y="962526"/>
            <a:ext cx="11381873" cy="5743074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ru-RU" b="1" dirty="0" smtClean="0"/>
              <a:t>4. УСТАНОВОЧНЫЙ</a:t>
            </a:r>
            <a:endParaRPr lang="ru-RU" b="1" i="1" u="sng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 smtClean="0"/>
              <a:t>Ц.Г.: выпускники   ГОУ для детей-сирот - учащиеся последнего курса образовательных учреждений системы НПО, СПО, ВУЗов  </a:t>
            </a:r>
          </a:p>
          <a:p>
            <a:pPr marL="609600" indent="-609600">
              <a:lnSpc>
                <a:spcPct val="80000"/>
              </a:lnSpc>
              <a:buNone/>
            </a:pPr>
            <a:endParaRPr lang="ru-RU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 smtClean="0"/>
              <a:t>Фокус: нивелирование разрыва между уровнем притязаний и уровнем оценки своих возможностей, формирование навыков трудовой дисциплины, создание личных карьерных планов.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 smtClean="0"/>
              <a:t>Формы работы: тренинги, организация частичной трудовой занятости, консультирование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b="1" dirty="0" smtClean="0"/>
              <a:t> </a:t>
            </a:r>
            <a:r>
              <a:rPr lang="ru-RU" dirty="0" smtClean="0"/>
              <a:t>Модели</a:t>
            </a:r>
            <a:r>
              <a:rPr lang="ru-RU" dirty="0"/>
              <a:t>: «Семейные Центры», «Независимое проживание», «Дома молодежи», программы социальной адаптации на базе общежития, Клубы поддержки выпускников, «Дача</a:t>
            </a:r>
            <a:r>
              <a:rPr lang="ru-RU" dirty="0" smtClean="0"/>
              <a:t>». 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 marL="609600" indent="-609600">
              <a:lnSpc>
                <a:spcPct val="80000"/>
              </a:lnSpc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94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231" y="152400"/>
            <a:ext cx="11381873" cy="609600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Э Т А П 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9231" y="962526"/>
            <a:ext cx="11381873" cy="5743074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ru-RU" b="1" dirty="0" smtClean="0"/>
              <a:t>5. Интеграционный</a:t>
            </a:r>
            <a:endParaRPr lang="ru-RU" b="1" i="1" u="sng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 smtClean="0"/>
              <a:t>Ц.Г.: выпускники   ГОУ для детей-сирот - учащиеся последнего курса образовательных учреждений системы НПО, СПО, ВУЗов, временно безработные. 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 smtClean="0"/>
              <a:t>Фокус:  поддержка в момент трудоустройства и на первом рабочем месте, формирование мотивации на карьерный рост.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 smtClean="0"/>
              <a:t>Формы работы: наставничество, консультирование, тренинги,</a:t>
            </a:r>
          </a:p>
          <a:p>
            <a:pPr marL="609600" indent="-609600">
              <a:lnSpc>
                <a:spcPct val="80000"/>
              </a:lnSpc>
              <a:buNone/>
            </a:pPr>
            <a:endParaRPr lang="ru-RU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ru-RU" dirty="0" smtClean="0"/>
              <a:t>Модели</a:t>
            </a:r>
            <a:r>
              <a:rPr lang="ru-RU" dirty="0"/>
              <a:t>: </a:t>
            </a:r>
            <a:r>
              <a:rPr lang="ru-RU" dirty="0" smtClean="0"/>
              <a:t> Социальный патронаж, Клубы </a:t>
            </a:r>
            <a:r>
              <a:rPr lang="ru-RU" dirty="0"/>
              <a:t>поддержки выпускников, «Дача</a:t>
            </a:r>
            <a:r>
              <a:rPr lang="ru-RU" dirty="0" smtClean="0"/>
              <a:t>», Центры социальной адаптации выпускников 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 marL="609600" indent="-609600">
              <a:lnSpc>
                <a:spcPct val="80000"/>
              </a:lnSpc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4714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12821" y="0"/>
            <a:ext cx="11514221" cy="838200"/>
          </a:xfrm>
          <a:solidFill>
            <a:schemeClr val="accent2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sz="2900" b="1" dirty="0"/>
              <a:t>УРОВНИ: 1. Базовый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312821" y="914400"/>
            <a:ext cx="11514221" cy="5715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09600" indent="-609600">
              <a:buNone/>
            </a:pPr>
            <a:r>
              <a:rPr lang="ru-RU" sz="2200" i="1" u="sng" dirty="0"/>
              <a:t>Клиентская группа</a:t>
            </a:r>
            <a:r>
              <a:rPr lang="ru-RU" sz="2200" dirty="0"/>
              <a:t> –  выпускники     ГОУ для детей-сирот - учащиеся образовательных учреждений </a:t>
            </a:r>
            <a:r>
              <a:rPr lang="ru-RU" sz="2200" dirty="0" smtClean="0"/>
              <a:t>системы </a:t>
            </a:r>
            <a:r>
              <a:rPr lang="ru-RU" sz="2200" dirty="0"/>
              <a:t>СПО, ВУЗов (  с 15 лет и до окончания учебного заведения),  </a:t>
            </a:r>
            <a:r>
              <a:rPr lang="ru-RU" sz="1900" dirty="0"/>
              <a:t>имеющие постоянное или временное жильё, не нарушающие закон,  регулярно посещающие занятия, не имеющие острых проблем со  здоровьем.</a:t>
            </a:r>
            <a:endParaRPr lang="ru-RU" sz="1900" b="1" i="1" dirty="0"/>
          </a:p>
          <a:p>
            <a:pPr marL="609600" indent="-609600">
              <a:buNone/>
            </a:pPr>
            <a:r>
              <a:rPr lang="ru-RU" sz="2200" b="1" i="1" dirty="0"/>
              <a:t>	(</a:t>
            </a:r>
            <a:r>
              <a:rPr lang="ru-RU" sz="2200" i="1" dirty="0"/>
              <a:t>Молодые люди, подходящие для программ на этом уровне, представляют минимальный риск для себя и для общественной безопасности)</a:t>
            </a:r>
            <a:endParaRPr lang="ru-RU" sz="2200" i="1" u="sng" dirty="0"/>
          </a:p>
          <a:p>
            <a:pPr marL="609600" indent="-609600">
              <a:buNone/>
            </a:pPr>
            <a:r>
              <a:rPr lang="ru-RU" sz="2200" i="1" u="sng" dirty="0"/>
              <a:t>Формы   и виды деятельности:</a:t>
            </a:r>
            <a:r>
              <a:rPr lang="ru-RU" sz="2200" dirty="0"/>
              <a:t>  групповое кураторство, индивидуальное консультирование, тренинги, низкопороговый клуб, кружки, секции, волонтерское движение, «Школа молодого специалиста», лекции, практические занятия,    слеты, фестивали, праздники.</a:t>
            </a:r>
            <a:endParaRPr lang="ru-RU" sz="2200" i="1" u="sng" dirty="0"/>
          </a:p>
          <a:p>
            <a:pPr marL="609600" indent="-609600">
              <a:buNone/>
            </a:pPr>
            <a:r>
              <a:rPr lang="ru-RU" sz="2200" i="1" u="sng" dirty="0"/>
              <a:t>Ответственные организации:  </a:t>
            </a:r>
            <a:r>
              <a:rPr lang="ru-RU" sz="2200" dirty="0"/>
              <a:t>  Уполномоченные организации на базе учреждений для детей-сирот и детей, оставшихся без попечения родителей, НПО и СПО, ДОП, НКО, учреждения  культуры и спорта, предприятия территории, службы занятости населения.</a:t>
            </a:r>
          </a:p>
        </p:txBody>
      </p:sp>
      <p:sp>
        <p:nvSpPr>
          <p:cNvPr id="2253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C407B5-1A8D-4CB1-8AE9-13334B2D15B2}" type="slidenum">
              <a:rPr lang="ru-RU">
                <a:latin typeface="Arial" charset="0"/>
                <a:cs typeface="Arial" charset="0"/>
              </a:rPr>
              <a:pPr/>
              <a:t>16</a:t>
            </a:fld>
            <a:endParaRPr lang="ru-RU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90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60947" y="0"/>
            <a:ext cx="11586411" cy="838200"/>
          </a:xfrm>
          <a:solidFill>
            <a:schemeClr val="accent2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sz="2900" b="1" u="sng" dirty="0"/>
              <a:t>КРИЗИСНЫЙ:</a:t>
            </a:r>
            <a:r>
              <a:rPr lang="ru-RU" sz="2900" dirty="0"/>
              <a:t> 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360947" y="838200"/>
            <a:ext cx="11586411" cy="6019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i="1" u="sng" dirty="0"/>
              <a:t>Клиентская группа</a:t>
            </a:r>
            <a:r>
              <a:rPr lang="ru-RU" sz="2200" dirty="0"/>
              <a:t>  - подростки и молодежь из числа детей сирот   в ситуации кризиса</a:t>
            </a:r>
            <a:endParaRPr lang="ru-RU" sz="2200" i="1" u="sng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dirty="0"/>
              <a:t>  </a:t>
            </a:r>
            <a:r>
              <a:rPr lang="ru-RU" sz="2200" i="1" dirty="0"/>
              <a:t>(Молодые люди в ситуации психологического неблагополучия,   которое в крайних своих проявлениях ведет к наркотической и алкогольной зависимостям, суицидальным попыткам,   агрессии, побегам,  подростковой беременности,  асоциальному  и криминальному поведению)</a:t>
            </a:r>
            <a:endParaRPr lang="ru-RU" sz="2200" i="1" u="sng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i="1" u="sng" dirty="0"/>
              <a:t>Формы   и виды деятельности </a:t>
            </a:r>
            <a:r>
              <a:rPr lang="ru-RU" sz="2200" dirty="0"/>
              <a:t>:   индивидуальное кураторство, специальные программы (в том числе с профильные лагеря), реабилитационный досуг, тренинги, низкопороговый клуб,   индивидуальное консультирование, психотерапия, социально – психологический патронаж. </a:t>
            </a:r>
            <a:endParaRPr lang="ru-RU" sz="2200" i="1" u="sng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200" i="1" u="sng" dirty="0"/>
              <a:t>Ответственные организации:</a:t>
            </a:r>
            <a:r>
              <a:rPr lang="ru-RU" sz="2200" dirty="0"/>
              <a:t>  учреждения НПО и СПО,  учреждения соц.  защиты, здравоохранения (диспансеры), КДН и ЗП, МВД (УИ), Центры психологической поддержки населения, Центры социальной помощи семье и детям, отдел срочной социальной помощи населению, НКО </a:t>
            </a:r>
          </a:p>
        </p:txBody>
      </p:sp>
      <p:sp>
        <p:nvSpPr>
          <p:cNvPr id="2355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3A212-BC7A-4E85-A450-3F5873C8ABDC}" type="slidenum">
              <a:rPr lang="ru-RU">
                <a:latin typeface="Arial" charset="0"/>
                <a:cs typeface="Arial" charset="0"/>
              </a:rPr>
              <a:pPr/>
              <a:t>17</a:t>
            </a:fld>
            <a:endParaRPr lang="ru-RU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19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97043" y="152400"/>
            <a:ext cx="11502188" cy="6096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ru-RU" sz="2100" b="1" u="sng" dirty="0"/>
              <a:t/>
            </a:r>
            <a:br>
              <a:rPr lang="ru-RU" sz="2100" b="1" u="sng" dirty="0"/>
            </a:br>
            <a:r>
              <a:rPr lang="ru-RU" sz="2100" b="1" u="sng" dirty="0"/>
              <a:t/>
            </a:r>
            <a:br>
              <a:rPr lang="ru-RU" sz="2100" b="1" u="sng" dirty="0"/>
            </a:br>
            <a:r>
              <a:rPr lang="ru-RU" sz="3100" b="1" dirty="0" smtClean="0"/>
              <a:t>ЭКСТРЕННЫЙ</a:t>
            </a:r>
            <a:r>
              <a:rPr lang="ru-RU" sz="3100" i="1" u="sng" dirty="0"/>
              <a:t/>
            </a:r>
            <a:br>
              <a:rPr lang="ru-RU" sz="3100" i="1" u="sng" dirty="0"/>
            </a:br>
            <a:r>
              <a:rPr lang="ru-RU" sz="2900" i="1" u="sng" dirty="0"/>
              <a:t> </a:t>
            </a:r>
            <a:r>
              <a:rPr lang="ru-RU" sz="2100" b="1" u="sng" dirty="0"/>
              <a:t>ЭКСТРЕННЫЙ:</a:t>
            </a:r>
            <a:r>
              <a:rPr lang="ru-RU" sz="2900" b="1" u="sng" dirty="0"/>
              <a:t>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397043" y="1128712"/>
            <a:ext cx="11502188" cy="5410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u-RU" sz="2700" i="1" u="sng" dirty="0"/>
              <a:t>Клиентская группа</a:t>
            </a:r>
            <a:r>
              <a:rPr lang="ru-RU" sz="2700" u="sng" dirty="0"/>
              <a:t> -</a:t>
            </a:r>
            <a:r>
              <a:rPr lang="ru-RU" sz="2700" dirty="0"/>
              <a:t>  подростки и молодежь из числа детей сирот   в ситуации опасной для жизни и здоровья.  </a:t>
            </a:r>
            <a:endParaRPr lang="ru-RU" sz="2700" dirty="0" smtClean="0"/>
          </a:p>
          <a:p>
            <a:pPr marL="0" indent="0" eaLnBrk="1" hangingPunct="1">
              <a:buNone/>
            </a:pPr>
            <a:endParaRPr lang="ru-RU" sz="2700" i="1" u="sng" dirty="0"/>
          </a:p>
          <a:p>
            <a:pPr eaLnBrk="1" hangingPunct="1"/>
            <a:r>
              <a:rPr lang="ru-RU" sz="2700" i="1" u="sng" dirty="0"/>
              <a:t>Формы и виды   деятельности</a:t>
            </a:r>
            <a:r>
              <a:rPr lang="ru-RU" sz="2700" dirty="0"/>
              <a:t>: амбулаторный прием, мобильные бригады, кризисное консультирование,  психотерапия,  специальные программы с пребыванием во временный стационаре</a:t>
            </a:r>
            <a:r>
              <a:rPr lang="ru-RU" sz="2700" dirty="0" smtClean="0"/>
              <a:t>.</a:t>
            </a:r>
          </a:p>
          <a:p>
            <a:pPr marL="0" indent="0" eaLnBrk="1" hangingPunct="1">
              <a:buNone/>
            </a:pPr>
            <a:endParaRPr lang="ru-RU" sz="2700" i="1" u="sng" dirty="0"/>
          </a:p>
          <a:p>
            <a:pPr eaLnBrk="1" hangingPunct="1"/>
            <a:r>
              <a:rPr lang="ru-RU" sz="2700" i="1" u="sng" dirty="0"/>
              <a:t>Ответственные организации:</a:t>
            </a:r>
            <a:r>
              <a:rPr lang="ru-RU" sz="2700" dirty="0"/>
              <a:t> органы опеки и попечительства,  организации социальной защиты населения, МВД, </a:t>
            </a:r>
            <a:r>
              <a:rPr lang="ru-RU" sz="2700" dirty="0" smtClean="0"/>
              <a:t>МЧС.</a:t>
            </a:r>
            <a:endParaRPr lang="ru-RU" sz="2700" dirty="0"/>
          </a:p>
        </p:txBody>
      </p:sp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153476-D660-4879-9D7D-DF93711C9207}" type="slidenum">
              <a:rPr lang="ru-RU">
                <a:latin typeface="Arial" charset="0"/>
                <a:cs typeface="Arial" charset="0"/>
              </a:rPr>
              <a:pPr/>
              <a:t>18</a:t>
            </a:fld>
            <a:endParaRPr lang="ru-RU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9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0489"/>
            <a:ext cx="10515600" cy="1269079"/>
          </a:xfrm>
          <a:solidFill>
            <a:srgbClr val="FFC000"/>
          </a:solidFill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Динамика сопровождения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800600"/>
          </a:xfrm>
        </p:spPr>
        <p:txBody>
          <a:bodyPr/>
          <a:lstStyle/>
          <a:p>
            <a:pPr eaLnBrk="1" hangingPunct="1">
              <a:buNone/>
              <a:defRPr/>
            </a:pPr>
            <a:endParaRPr lang="ru-RU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8199" y="1690688"/>
            <a:ext cx="6380747" cy="173831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/>
              <a:t>Базовый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24600" y="4876800"/>
            <a:ext cx="2590800" cy="990600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Экстренный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53000" y="3505200"/>
            <a:ext cx="3048000" cy="1295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Кризисный</a:t>
            </a:r>
          </a:p>
        </p:txBody>
      </p:sp>
      <p:sp>
        <p:nvSpPr>
          <p:cNvPr id="9" name="Стрелка вверх 8"/>
          <p:cNvSpPr/>
          <p:nvPr/>
        </p:nvSpPr>
        <p:spPr>
          <a:xfrm rot="19996450">
            <a:off x="8470900" y="1536700"/>
            <a:ext cx="736600" cy="4294188"/>
          </a:xfrm>
          <a:prstGeom prst="upArrow">
            <a:avLst>
              <a:gd name="adj1" fmla="val 50000"/>
              <a:gd name="adj2" fmla="val 445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1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0316" y="0"/>
            <a:ext cx="11935326" cy="1624263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4000" dirty="0"/>
              <a:t> </a:t>
            </a:r>
            <a:r>
              <a:rPr lang="ru-RU" sz="5400" b="1" dirty="0">
                <a:solidFill>
                  <a:schemeClr val="bg1"/>
                </a:solidFill>
              </a:rPr>
              <a:t>Технология постинтернатного сопровождения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20316" y="1752600"/>
            <a:ext cx="11851105" cy="4876800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ru-RU" sz="2600" b="1" dirty="0"/>
              <a:t>Постинтернатная адаптация - системная проблема 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2600" b="1" dirty="0"/>
              <a:t>Технология – это попытка системного решения проблемы постинтернатной адаптации выпускника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2600" b="1" dirty="0"/>
              <a:t>Целостным субъектом сопровождения является экологическая система выпускника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2600" b="1" dirty="0"/>
              <a:t>Сопровождение осуществляется в динамике интеграции выпускника в социуме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2600" b="1" dirty="0"/>
              <a:t>Служба как организационное условие постинтернатного сопровождения</a:t>
            </a:r>
            <a:r>
              <a:rPr lang="ru-RU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9193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8282" y="0"/>
            <a:ext cx="8715436" cy="1417638"/>
          </a:xfrm>
        </p:spPr>
        <p:txBody>
          <a:bodyPr>
            <a:normAutofit/>
          </a:bodyPr>
          <a:lstStyle/>
          <a:p>
            <a:r>
              <a:rPr lang="ru-RU" sz="3600" b="1" dirty="0"/>
              <a:t>Пошаговый алгоритм работы со случаем   на кризисном уровне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474" y="1357298"/>
            <a:ext cx="11766884" cy="550070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4642" y="1357298"/>
            <a:ext cx="2857520" cy="5214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 Получение сигнала,</a:t>
            </a:r>
            <a:endParaRPr lang="ru-RU" b="1" dirty="0"/>
          </a:p>
          <a:p>
            <a:pPr algn="ctr"/>
            <a:r>
              <a:rPr lang="ru-RU" b="1" dirty="0" smtClean="0"/>
              <a:t> Диагностика (анализ документов, обследование, собеседование, тестирование)</a:t>
            </a:r>
            <a:endParaRPr lang="ru-RU" b="1" dirty="0"/>
          </a:p>
          <a:p>
            <a:pPr algn="ctr"/>
            <a:r>
              <a:rPr lang="ru-RU" b="1" dirty="0"/>
              <a:t>Составления плана </a:t>
            </a:r>
            <a:r>
              <a:rPr lang="ru-RU" b="1" dirty="0" smtClean="0"/>
              <a:t>совместно с </a:t>
            </a:r>
            <a:r>
              <a:rPr lang="ru-RU" b="1" dirty="0"/>
              <a:t>выпускником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88708" y="2201779"/>
            <a:ext cx="2207226" cy="3501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Привлечение  внешних агентов </a:t>
            </a:r>
          </a:p>
          <a:p>
            <a:r>
              <a:rPr lang="ru-RU" b="1" dirty="0"/>
              <a:t>и </a:t>
            </a:r>
            <a:r>
              <a:rPr lang="ru-RU" b="1" dirty="0" smtClean="0"/>
              <a:t>постинтернатного воспитателя/наставника  (по </a:t>
            </a:r>
            <a:r>
              <a:rPr lang="ru-RU" b="1" dirty="0"/>
              <a:t>потребностям согласно </a:t>
            </a:r>
            <a:r>
              <a:rPr lang="ru-RU" b="1" dirty="0" smtClean="0"/>
              <a:t>плану)</a:t>
            </a:r>
            <a:endParaRPr lang="ru-RU" b="1" dirty="0"/>
          </a:p>
          <a:p>
            <a:pPr lvl="0"/>
            <a:r>
              <a:rPr lang="ru-RU" b="1" dirty="0"/>
              <a:t> </a:t>
            </a:r>
          </a:p>
          <a:p>
            <a:pPr lvl="0"/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24562" y="1428736"/>
            <a:ext cx="2499536" cy="22717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Выполнение  ИППС</a:t>
            </a:r>
          </a:p>
          <a:p>
            <a:r>
              <a:rPr lang="ru-RU" dirty="0"/>
              <a:t>  ( возможно захватывает  все этапы сопровождения)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96000" y="4143380"/>
            <a:ext cx="1713718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Внесение изменений  в  ИППС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52726" y="2500306"/>
            <a:ext cx="2423128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Мониторинг  процесса сопровождения и эффективности процесса интеграции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39140" y="5572140"/>
            <a:ext cx="221457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Закрытие случая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953388" y="2071678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8882082" y="228599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9024958" y="478632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>
            <a:off x="7810512" y="4929198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8989239" y="4750603"/>
            <a:ext cx="100013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право 28"/>
          <p:cNvSpPr/>
          <p:nvPr/>
        </p:nvSpPr>
        <p:spPr>
          <a:xfrm>
            <a:off x="5667372" y="2714620"/>
            <a:ext cx="35719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 стрелкой 30"/>
          <p:cNvCxnSpPr>
            <a:stCxn id="7" idx="0"/>
          </p:cNvCxnSpPr>
          <p:nvPr/>
        </p:nvCxnSpPr>
        <p:spPr>
          <a:xfrm flipV="1">
            <a:off x="6952859" y="3715546"/>
            <a:ext cx="1191" cy="427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66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916" y="365125"/>
            <a:ext cx="11369842" cy="1325563"/>
          </a:xfrm>
          <a:solidFill>
            <a:srgbClr val="FFC000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Основные инструменты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8916" y="1690688"/>
            <a:ext cx="11369842" cy="48101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Индивидуальный план </a:t>
            </a:r>
            <a:r>
              <a:rPr lang="ru-RU" b="1" dirty="0" err="1"/>
              <a:t>постинтернатного</a:t>
            </a:r>
            <a:r>
              <a:rPr lang="ru-RU" b="1" dirty="0"/>
              <a:t> </a:t>
            </a:r>
            <a:r>
              <a:rPr lang="ru-RU" b="1" dirty="0" smtClean="0"/>
              <a:t>сопровождения;  </a:t>
            </a:r>
          </a:p>
          <a:p>
            <a:r>
              <a:rPr lang="ru-RU" b="1" dirty="0" smtClean="0"/>
              <a:t>Социальная </a:t>
            </a:r>
            <a:r>
              <a:rPr lang="ru-RU" b="1" dirty="0"/>
              <a:t>карта </a:t>
            </a:r>
            <a:r>
              <a:rPr lang="ru-RU" b="1" dirty="0" smtClean="0"/>
              <a:t>выпускника;</a:t>
            </a:r>
          </a:p>
          <a:p>
            <a:r>
              <a:rPr lang="ru-RU" b="1" dirty="0" smtClean="0"/>
              <a:t> Рекомендации </a:t>
            </a:r>
            <a:r>
              <a:rPr lang="ru-RU" b="1" dirty="0"/>
              <a:t>по предупреждению кризисных </a:t>
            </a:r>
            <a:r>
              <a:rPr lang="ru-RU" b="1" dirty="0" smtClean="0"/>
              <a:t>ситуаций;</a:t>
            </a:r>
          </a:p>
          <a:p>
            <a:r>
              <a:rPr lang="ru-RU" b="1" dirty="0"/>
              <a:t>Система общих и частных критериев уровня личностного развития </a:t>
            </a:r>
            <a:r>
              <a:rPr lang="ru-RU" b="1" dirty="0" smtClean="0"/>
              <a:t> подростков </a:t>
            </a:r>
            <a:r>
              <a:rPr lang="ru-RU" b="1" dirty="0"/>
              <a:t>и методики их </a:t>
            </a:r>
            <a:r>
              <a:rPr lang="ru-RU" b="1" dirty="0" smtClean="0"/>
              <a:t>определения</a:t>
            </a:r>
          </a:p>
          <a:p>
            <a:r>
              <a:rPr lang="ru-RU" b="1" dirty="0" smtClean="0"/>
              <a:t>Программы: подготовки к выпуску (Формирование социальных компетенций), адаптационные (Начало пути); Интеграционные (Школа молодого специалиста)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4660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895" y="274638"/>
            <a:ext cx="11189367" cy="132556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chemeClr val="bg1"/>
                </a:solidFill>
              </a:rPr>
              <a:t>Алгоритм составления  Индивидуального плана </a:t>
            </a:r>
            <a:r>
              <a:rPr lang="ru-RU" sz="3200" b="1" i="1" dirty="0" err="1">
                <a:solidFill>
                  <a:schemeClr val="bg1"/>
                </a:solidFill>
              </a:rPr>
              <a:t>постинтернатного</a:t>
            </a:r>
            <a:r>
              <a:rPr lang="ru-RU" sz="3200" b="1" i="1" dirty="0">
                <a:solidFill>
                  <a:schemeClr val="bg1"/>
                </a:solidFill>
              </a:rPr>
              <a:t> сопровождения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7673" y="1600200"/>
            <a:ext cx="11273589" cy="4953000"/>
          </a:xfrm>
        </p:spPr>
        <p:txBody>
          <a:bodyPr>
            <a:normAutofit/>
          </a:bodyPr>
          <a:lstStyle/>
          <a:p>
            <a:r>
              <a:rPr lang="ru-RU" b="1" dirty="0"/>
              <a:t>Д</a:t>
            </a:r>
            <a:r>
              <a:rPr lang="ru-RU" b="1" dirty="0" smtClean="0"/>
              <a:t>иагностика потребностей выпускника ;</a:t>
            </a:r>
          </a:p>
          <a:p>
            <a:r>
              <a:rPr lang="ru-RU" b="1" dirty="0" smtClean="0"/>
              <a:t> Потребности фиксируются в Плане в виде конкретных задач на конкретный период времени;</a:t>
            </a:r>
            <a:endParaRPr lang="en-US" b="1" dirty="0" smtClean="0"/>
          </a:p>
          <a:p>
            <a:r>
              <a:rPr lang="ru-RU" b="1" dirty="0" smtClean="0"/>
              <a:t>План обсуждается с выпускником, вносятся изменения (касающиеся мероприятий, не задач);</a:t>
            </a:r>
          </a:p>
          <a:p>
            <a:r>
              <a:rPr lang="ru-RU" b="1" dirty="0" smtClean="0"/>
              <a:t>План обсуждается и принимается консилиумом службы;</a:t>
            </a:r>
          </a:p>
          <a:p>
            <a:r>
              <a:rPr lang="ru-RU" b="1" dirty="0" smtClean="0"/>
              <a:t>Получение согласия от всех участников плана.</a:t>
            </a:r>
          </a:p>
          <a:p>
            <a:r>
              <a:rPr lang="ru-RU" b="1" dirty="0" smtClean="0"/>
              <a:t>Выполнение плана.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756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5909" y="152400"/>
            <a:ext cx="11208943" cy="13716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ru-RU" sz="4000" i="1" dirty="0">
                <a:solidFill>
                  <a:schemeClr val="bg1"/>
                </a:solidFill>
              </a:rPr>
              <a:t>План </a:t>
            </a:r>
            <a:r>
              <a:rPr lang="ru-RU" sz="4000" b="1" i="1" dirty="0">
                <a:solidFill>
                  <a:schemeClr val="bg1"/>
                </a:solidFill>
              </a:rPr>
              <a:t>не</a:t>
            </a:r>
            <a:r>
              <a:rPr lang="ru-RU" sz="4000" i="1" dirty="0">
                <a:solidFill>
                  <a:schemeClr val="bg1"/>
                </a:solidFill>
              </a:rPr>
              <a:t> может быть утвержден при наличие следующих недостатков</a:t>
            </a:r>
            <a:r>
              <a:rPr lang="ru-RU" sz="4000" i="1" dirty="0" smtClean="0">
                <a:solidFill>
                  <a:schemeClr val="bg1"/>
                </a:solidFill>
              </a:rPr>
              <a:t>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9074" y="2442948"/>
            <a:ext cx="11345779" cy="4034051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оценка потребностей  выпускника недостаточно документирована, </a:t>
            </a:r>
          </a:p>
          <a:p>
            <a:pPr lvl="0"/>
            <a:r>
              <a:rPr lang="ru-RU" b="1" dirty="0" smtClean="0"/>
              <a:t>план  не соответствует индивидуальным потребностям выпускника ,</a:t>
            </a:r>
          </a:p>
          <a:p>
            <a:pPr lvl="0"/>
            <a:r>
              <a:rPr lang="ru-RU" b="1" dirty="0" smtClean="0"/>
              <a:t>не все заинтересованные стороны участвовали при разработке плана,</a:t>
            </a:r>
          </a:p>
          <a:p>
            <a:pPr lvl="0"/>
            <a:r>
              <a:rPr lang="ru-RU" b="1" dirty="0" smtClean="0"/>
              <a:t>заинтересованные стороны не достигли согласия по основным положениям плана,</a:t>
            </a:r>
          </a:p>
          <a:p>
            <a:pPr lvl="0"/>
            <a:r>
              <a:rPr lang="ru-RU" b="1" dirty="0" smtClean="0"/>
              <a:t>в плане не указаны сроки исполнения мероприятий и даты ревизии и обновления  плана.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453548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Социальная карта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199" y="1600200"/>
            <a:ext cx="10724147" cy="49530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Личные сведения (включая сведения о жилье, о имуществе;   о наличии/отсутствии документов у выпускника);</a:t>
            </a:r>
          </a:p>
          <a:p>
            <a:r>
              <a:rPr lang="ru-RU" sz="3600" b="1" dirty="0" smtClean="0"/>
              <a:t>Карта социальной сети (включая родственников, близких и значимых людей)</a:t>
            </a:r>
          </a:p>
          <a:p>
            <a:r>
              <a:rPr lang="ru-RU" sz="3600" b="1" dirty="0" smtClean="0"/>
              <a:t>Перечень личностных особенностей</a:t>
            </a:r>
          </a:p>
          <a:p>
            <a:r>
              <a:rPr lang="ru-RU" sz="3600" b="1" dirty="0" smtClean="0"/>
              <a:t>Оценка уровня социализации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107828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8686800" cy="457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Карта социальной сети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157587"/>
              </p:ext>
            </p:extLst>
          </p:nvPr>
        </p:nvGraphicFramePr>
        <p:xfrm>
          <a:off x="192504" y="733928"/>
          <a:ext cx="11802980" cy="5931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303"/>
                <a:gridCol w="1760094"/>
                <a:gridCol w="1760094"/>
                <a:gridCol w="1967163"/>
                <a:gridCol w="1967163"/>
                <a:gridCol w="1967163"/>
              </a:tblGrid>
              <a:tr h="11480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Родственники (контакты)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Знакомые (взрослые)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Друзья (сверстники)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Специалисты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Прочие</a:t>
                      </a:r>
                      <a:endParaRPr lang="ru-RU" dirty="0"/>
                    </a:p>
                  </a:txBody>
                  <a:tcPr/>
                </a:tc>
              </a:tr>
              <a:tr h="1640065">
                <a:tc>
                  <a:txBody>
                    <a:bodyPr/>
                    <a:lstStyle/>
                    <a:p>
                      <a:r>
                        <a:rPr lang="ru-RU" dirty="0" smtClean="0"/>
                        <a:t> ФИО, возраст, род занятий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8046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частоты контактов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5137"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 контакта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5137">
                <a:tc>
                  <a:txBody>
                    <a:bodyPr/>
                    <a:lstStyle/>
                    <a:p>
                      <a:r>
                        <a:rPr lang="ru-RU" dirty="0" smtClean="0"/>
                        <a:t>Инициатор контакта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5137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контакта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130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8610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Перечень личностных особенностей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652344"/>
              </p:ext>
            </p:extLst>
          </p:nvPr>
        </p:nvGraphicFramePr>
        <p:xfrm>
          <a:off x="385010" y="1143000"/>
          <a:ext cx="11454065" cy="5486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2079"/>
                <a:gridCol w="409074"/>
                <a:gridCol w="409074"/>
                <a:gridCol w="511342"/>
                <a:gridCol w="409074"/>
                <a:gridCol w="409074"/>
                <a:gridCol w="4704348"/>
              </a:tblGrid>
              <a:tr h="45051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0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Замкнут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Общителен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0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Ленив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Трудолюбив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Требует внешнего контроля </a:t>
                      </a:r>
                      <a:br>
                        <a:rPr lang="ru-RU" sz="1600" b="1">
                          <a:latin typeface="Times New Roman"/>
                          <a:ea typeface="Times New Roman"/>
                        </a:rPr>
                      </a:br>
                      <a:r>
                        <a:rPr lang="ru-RU" sz="1600" b="1">
                          <a:latin typeface="Times New Roman"/>
                          <a:ea typeface="Times New Roman"/>
                        </a:rPr>
                        <a:t>(не самостоятелен)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Не требует внешнего контроля (самостоятелен)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0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Неуверенный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Достаточно уверенный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Низкая осведомленность на бытовом уровне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Достаточно хорошая осведомленность на бытовом уровне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776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Склонен к немотивированным агрессивным реакциям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Не склонен к немотивированным агрессивным реакциям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Склонен к девиантному поведению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Не склонен к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</a:rPr>
                        <a:t>девиантному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 поведению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0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Имеет вредные привычки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Не имеет вредных привычек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0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Не мотивирован к обучению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Мотивирован к обучению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05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Эмоционально не устойчив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Эмоционально устойчив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000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347" y="152400"/>
            <a:ext cx="11875169" cy="685800"/>
          </a:xfrm>
        </p:spPr>
        <p:txBody>
          <a:bodyPr>
            <a:noAutofit/>
          </a:bodyPr>
          <a:lstStyle/>
          <a:p>
            <a:r>
              <a:rPr lang="ru-RU" sz="3200" dirty="0"/>
              <a:t>Рекомендации по предупреждению кризисных ситуаций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627806"/>
              </p:ext>
            </p:extLst>
          </p:nvPr>
        </p:nvGraphicFramePr>
        <p:xfrm>
          <a:off x="132347" y="914401"/>
          <a:ext cx="11959390" cy="5640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599"/>
                <a:gridCol w="2192556"/>
                <a:gridCol w="2690863"/>
                <a:gridCol w="5780372"/>
              </a:tblGrid>
              <a:tr h="617276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Проблемная сфера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70"/>
                        </a:spcBef>
                        <a:spcAft>
                          <a:spcPts val="0"/>
                        </a:spcAft>
                      </a:pPr>
                      <a:r>
                        <a:rPr lang="ru-RU" sz="1400" spc="-3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Возможные проявления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 spc="-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Предполагаемые сроки </a:t>
                      </a:r>
                      <a:r>
                        <a:rPr lang="ru-RU" sz="14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возникновения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 spc="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Меры предупреждения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34554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2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Эмоциональная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Вербальная агрессия, отказ от контакта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период размещения и в течение нескольких месяцев </a:t>
                      </a:r>
                      <a:r>
                        <a:rPr lang="ru-RU" sz="14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после размещения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12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46050" algn="l"/>
                          <a:tab pos="45720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Обеспечение безопасности через установление четкого режима, объяснения правил, последовательность и единство требований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46050" algn="l"/>
                          <a:tab pos="457200" algn="l"/>
                        </a:tabLst>
                      </a:pPr>
                      <a:r>
                        <a:rPr lang="ru-RU" sz="14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Ежедневно  выделять  время для</a:t>
                      </a:r>
                      <a:br>
                        <a:rPr lang="ru-RU" sz="14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1400" spc="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«эксклюзивного» общения </a:t>
                      </a:r>
                      <a:r>
                        <a:rPr lang="ru-RU" sz="1400" spc="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2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Тревожное ожидание </a:t>
                      </a:r>
                      <a:r>
                        <a:rPr lang="ru-RU" sz="1400" spc="-3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очередного переезда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период размещения и да</a:t>
                      </a:r>
                      <a:r>
                        <a:rPr lang="ru-RU" sz="1400" spc="-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лее на постоянной основе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14351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	1. Разрешить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говорить о «плохих вещах» и «плохих чувствах»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 spc="-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Дать возможность </a:t>
                      </a:r>
                      <a:r>
                        <a:rPr lang="ru-RU" sz="14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открыто обсуждать </a:t>
                      </a:r>
                      <a:r>
                        <a:rPr lang="ru-RU" sz="1400" spc="2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свои личные проблемы.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79505">
                <a:tc>
                  <a:txBody>
                    <a:bodyPr/>
                    <a:lstStyle/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 spc="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Поведенческая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175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400" spc="-4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Истерики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spc="-4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Воровство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400">
                          <a:latin typeface="Times New Roman"/>
                          <a:ea typeface="Times New Roman"/>
                        </a:rPr>
                      </a:b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Ситуация изоляции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3985" algn="l"/>
                        </a:tabLst>
                      </a:pPr>
                      <a:r>
                        <a:rPr lang="ru-RU" sz="14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1.Избегать наказание изоляцией.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33985" algn="l"/>
                        </a:tabLst>
                      </a:pPr>
                      <a:r>
                        <a:rPr lang="ru-RU" sz="14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2.Проявлять терпение, говорить спо</a:t>
                      </a:r>
                      <a:r>
                        <a:rPr lang="ru-RU" sz="14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койным, тихим голосом.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3.Предлагать </a:t>
                      </a:r>
                      <a:r>
                        <a:rPr lang="ru-RU" sz="1400" spc="-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400" spc="-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альтернативные </a:t>
                      </a:r>
                      <a:r>
                        <a:rPr lang="ru-RU" sz="1400" spc="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варианты </a:t>
                      </a:r>
                      <a:r>
                        <a:rPr lang="ru-RU" sz="1400" spc="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поведения</a:t>
                      </a:r>
                    </a:p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 spc="15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4.Включать </a:t>
                      </a:r>
                      <a:r>
                        <a:rPr lang="ru-RU" sz="1400" spc="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творческие виды деятельности.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7276">
                <a:tc>
                  <a:txBody>
                    <a:bodyPr/>
                    <a:lstStyle/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 spc="1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Социальная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175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400" spc="-45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Драки со сверстниками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Первые дни в новом коллективе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3985" algn="l"/>
                        </a:tabLst>
                      </a:pPr>
                      <a:r>
                        <a:rPr lang="ru-RU" sz="14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1.Давать четкие инструкции по поведению в конкретных ситуациях.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33985" algn="l"/>
                        </a:tabLst>
                      </a:pPr>
                      <a:r>
                        <a:rPr lang="ru-RU" sz="1400" spc="-1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 Поддерживать занятость.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7276">
                <a:tc>
                  <a:txBody>
                    <a:bodyPr/>
                    <a:lstStyle/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 spc="1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Физиологическая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175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400" spc="-45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Энурез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2015"/>
                        </a:spcAft>
                      </a:pPr>
                      <a:r>
                        <a:rPr lang="ru-RU" sz="1400" spc="5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период размещения на новом месте.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3985" algn="l"/>
                        </a:tabLst>
                      </a:pPr>
                      <a:r>
                        <a:rPr lang="ru-RU" sz="14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 Обеспечение спокойной обстановки перед сном.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33985" algn="l"/>
                        </a:tabLst>
                      </a:pPr>
                      <a:r>
                        <a:rPr lang="ru-RU" sz="14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 Четкие инструкции по смене белья.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33985" algn="l"/>
                        </a:tabLst>
                      </a:pPr>
                      <a:r>
                        <a:rPr lang="ru-RU" sz="1400" spc="-1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3.Обеспечение конфиденциальности.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838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0316" y="152400"/>
            <a:ext cx="12071684" cy="137160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</a:rPr>
              <a:t>Система общих и частных критериев уровня личностного развития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276725" y="1066800"/>
            <a:ext cx="11538285" cy="56388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/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1800" b="1" dirty="0"/>
          </a:p>
          <a:p>
            <a:pPr>
              <a:lnSpc>
                <a:spcPct val="80000"/>
              </a:lnSpc>
            </a:pPr>
            <a:r>
              <a:rPr lang="ru-RU" sz="2400" b="1" dirty="0"/>
              <a:t>Уровень общей самооценки</a:t>
            </a:r>
          </a:p>
          <a:p>
            <a:pPr>
              <a:lnSpc>
                <a:spcPct val="80000"/>
              </a:lnSpc>
            </a:pPr>
            <a:r>
              <a:rPr lang="ru-RU" sz="2400" b="1" dirty="0" err="1"/>
              <a:t>Самоидентичность</a:t>
            </a:r>
            <a:r>
              <a:rPr lang="ru-RU" sz="2400" b="1" dirty="0"/>
              <a:t>, </a:t>
            </a:r>
            <a:r>
              <a:rPr lang="ru-RU" sz="2400" b="1" dirty="0" err="1"/>
              <a:t>самопринятие</a:t>
            </a:r>
            <a:endParaRPr lang="ru-RU" sz="2400" b="1" dirty="0"/>
          </a:p>
          <a:p>
            <a:pPr>
              <a:lnSpc>
                <a:spcPct val="80000"/>
              </a:lnSpc>
            </a:pPr>
            <a:r>
              <a:rPr lang="ru-RU" sz="2400" b="1" dirty="0"/>
              <a:t>Удовлетворенность собственной эффективностью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Удовлетворенность собственной способностью решения межличностных проблем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Способность к организации социально-поддерживающей сети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Ориентация на социально одобряемые (неодобряемые) роли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Уровень самостоятельности, уверенности в себе, ответственности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Уровень жизнестойкости (для старших подростков) 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Способность </a:t>
            </a:r>
            <a:r>
              <a:rPr lang="ru-RU" sz="2400" b="1" dirty="0" err="1"/>
              <a:t>совладания</a:t>
            </a:r>
            <a:r>
              <a:rPr lang="ru-RU" sz="2400" b="1" dirty="0"/>
              <a:t> со стрессом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Оптимизм по отношению к будущему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Наличие мотивации к достижениям</a:t>
            </a:r>
          </a:p>
        </p:txBody>
      </p:sp>
    </p:spTree>
    <p:extLst>
      <p:ext uri="{BB962C8B-B14F-4D97-AF65-F5344CB8AC3E}">
        <p14:creationId xmlns:p14="http://schemas.microsoft.com/office/powerpoint/2010/main" val="37754646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33600" y="1219200"/>
            <a:ext cx="8077200" cy="274320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Межведомственное и межсекторное </a:t>
            </a:r>
            <a:r>
              <a:rPr lang="ru-RU" b="1" dirty="0" smtClean="0">
                <a:solidFill>
                  <a:schemeClr val="bg1"/>
                </a:solidFill>
              </a:rPr>
              <a:t>взаимодействие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133600" y="4876800"/>
            <a:ext cx="7924800" cy="16764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</a:rPr>
              <a:t>при организации </a:t>
            </a:r>
            <a:r>
              <a:rPr lang="ru-RU" sz="4000" dirty="0" err="1">
                <a:solidFill>
                  <a:schemeClr val="bg1"/>
                </a:solidFill>
              </a:rPr>
              <a:t>постинтернатного</a:t>
            </a:r>
            <a:r>
              <a:rPr lang="ru-RU" sz="4000" dirty="0">
                <a:solidFill>
                  <a:schemeClr val="bg1"/>
                </a:solidFill>
              </a:rPr>
              <a:t> сопровождения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8792-F110-4DBD-911D-48EAF064C5FF}" type="slidenum">
              <a:rPr lang="ru-RU" altLang="en-US" smtClean="0"/>
              <a:pPr/>
              <a:t>29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837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6477" y="136479"/>
            <a:ext cx="11832609" cy="12419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Экологическая система воспитанника</a:t>
            </a:r>
            <a:r>
              <a:rPr lang="en-US" dirty="0" smtClean="0"/>
              <a:t> </a:t>
            </a:r>
            <a:r>
              <a:rPr lang="ru-RU" dirty="0" smtClean="0"/>
              <a:t>и семейного ребенка</a:t>
            </a: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1002484"/>
              </p:ext>
            </p:extLst>
          </p:nvPr>
        </p:nvGraphicFramePr>
        <p:xfrm>
          <a:off x="832513" y="1618398"/>
          <a:ext cx="5207925" cy="4477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Содержимое 7" descr="http://www.psychologos.ru/images/thumb/b/b1/Ekosistemy.PNG/400px-Ekosistemy.PNG"/>
          <p:cNvPicPr>
            <a:picLocks noGrp="1"/>
          </p:cNvPicPr>
          <p:nvPr>
            <p:ph sz="half" idx="2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6248399" y="1618397"/>
            <a:ext cx="5120185" cy="447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90096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8442" y="0"/>
            <a:ext cx="11827042" cy="1527177"/>
          </a:xfrm>
        </p:spPr>
        <p:txBody>
          <a:bodyPr/>
          <a:lstStyle/>
          <a:p>
            <a:pPr algn="ctr"/>
            <a:r>
              <a:rPr lang="ru-RU" sz="3200" b="1" dirty="0"/>
              <a:t>Пути организации профессионального взаимодействия  при реализации программ поддержки выпускников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752601"/>
            <a:ext cx="11333747" cy="43783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600" dirty="0"/>
              <a:t>С</a:t>
            </a:r>
            <a:r>
              <a:rPr lang="ru-RU" sz="3600" dirty="0" smtClean="0"/>
              <a:t>овершенствование </a:t>
            </a:r>
            <a:r>
              <a:rPr lang="ru-RU" sz="3600" dirty="0"/>
              <a:t>нормативных правовых актов, устанавливающих порядок взаимодействия </a:t>
            </a:r>
            <a:r>
              <a:rPr lang="ru-RU" sz="3600" dirty="0" smtClean="0"/>
              <a:t> специалистов различного профиля;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Введение стандартов услуг по сопровождению выпускников системы опеки;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Профессионализация данных услуг  </a:t>
            </a:r>
            <a:endParaRPr lang="ru-RU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8792-F110-4DBD-911D-48EAF064C5FF}" type="slidenum">
              <a:rPr lang="ru-RU" altLang="en-US" smtClean="0"/>
              <a:pPr/>
              <a:t>30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220457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b="1" dirty="0"/>
              <a:t>ПРАВОВЫЕ МЕХАНИЗМЫ ВЗАИМОДЕЙСТВИЯ 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1105" y="1287378"/>
            <a:ext cx="11454063" cy="5281863"/>
          </a:xfrm>
        </p:spPr>
        <p:txBody>
          <a:bodyPr/>
          <a:lstStyle/>
          <a:p>
            <a:pPr eaLnBrk="1" hangingPunct="1">
              <a:defRPr/>
            </a:pPr>
            <a:endParaRPr lang="ru-RU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sz="4000" dirty="0" smtClean="0"/>
              <a:t>Регламент взаимодействия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sz="4000" dirty="0" smtClean="0"/>
              <a:t>Алгоритмы взаимодействия</a:t>
            </a:r>
            <a:endParaRPr lang="ru-RU" sz="4000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sz="4000" dirty="0" smtClean="0"/>
              <a:t>Договор, Соглашение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sz="4000" dirty="0" smtClean="0"/>
              <a:t>Единые требования к оформлению и организации программ, к подготовке специалистов и волонтеров, к их здоровью и поведению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6192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5011" y="96254"/>
            <a:ext cx="11538284" cy="108284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/>
              <a:t> </a:t>
            </a:r>
            <a:r>
              <a:rPr lang="ru-RU" sz="2800" b="1" dirty="0"/>
              <a:t>МЕХАНИЗМЫ КООРДИНАЦИИ ДЕЯТЕЛЬНОСТИ ПО СОПРОВОЖДЕНИЮ</a:t>
            </a:r>
            <a:endParaRPr lang="ru-RU" sz="4000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011" y="1179096"/>
            <a:ext cx="11442031" cy="55585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3200" b="1" dirty="0"/>
              <a:t>Единый порядок организации деятельности по сопровождению  выпускников;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3200" b="1" dirty="0"/>
              <a:t>Планы, отчеты, прогнозные показатели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3200" b="1" dirty="0"/>
              <a:t>МО специалистов по сопровождению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3200" b="1" dirty="0"/>
              <a:t>Распределенный банк данных  выпускников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3200" b="1" dirty="0"/>
              <a:t> Мониторинг деятельности  учреждений по сопровождению выпускников.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ru-RU" sz="3200" b="1" dirty="0"/>
              <a:t>Мониторинг социально-правовой и </a:t>
            </a:r>
            <a:r>
              <a:rPr lang="ru-RU" sz="3200" b="1" dirty="0" err="1"/>
              <a:t>психолого</a:t>
            </a:r>
            <a:r>
              <a:rPr lang="ru-RU" sz="3200" b="1" dirty="0"/>
              <a:t> – педагогической ситуации в сфере семейного жизнеустройства  в регионе.</a:t>
            </a:r>
          </a:p>
        </p:txBody>
      </p:sp>
    </p:spTree>
    <p:extLst>
      <p:ext uri="{BB962C8B-B14F-4D97-AF65-F5344CB8AC3E}">
        <p14:creationId xmlns:p14="http://schemas.microsoft.com/office/powerpoint/2010/main" val="14634074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/>
          </p:nvPr>
        </p:nvSpPr>
        <p:spPr>
          <a:xfrm>
            <a:off x="1825625" y="685800"/>
            <a:ext cx="854075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9600" dirty="0"/>
          </a:p>
          <a:p>
            <a:pPr algn="ctr">
              <a:buNone/>
            </a:pPr>
            <a:r>
              <a:rPr lang="ru-RU" sz="9600" b="1" i="1" dirty="0">
                <a:solidFill>
                  <a:schemeClr val="accent2">
                    <a:lumMod val="75000"/>
                  </a:schemeClr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91747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1343026" y="644526"/>
          <a:ext cx="9324975" cy="6213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38" name="Text Box 23"/>
          <p:cNvSpPr txBox="1">
            <a:spLocks noChangeArrowheads="1"/>
          </p:cNvSpPr>
          <p:nvPr/>
        </p:nvSpPr>
        <p:spPr bwMode="auto">
          <a:xfrm>
            <a:off x="2667000" y="5867400"/>
            <a:ext cx="6718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1039" name="Text Box 24"/>
          <p:cNvSpPr txBox="1">
            <a:spLocks noChangeArrowheads="1"/>
          </p:cNvSpPr>
          <p:nvPr/>
        </p:nvSpPr>
        <p:spPr bwMode="auto">
          <a:xfrm>
            <a:off x="2438400" y="1"/>
            <a:ext cx="7329488" cy="46166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ЭКОЛОГИЧЕСКАЯ СИСТЕМА ВЫПУСКНИКА</a:t>
            </a:r>
          </a:p>
        </p:txBody>
      </p:sp>
    </p:spTree>
    <p:extLst>
      <p:ext uri="{BB962C8B-B14F-4D97-AF65-F5344CB8AC3E}">
        <p14:creationId xmlns:p14="http://schemas.microsoft.com/office/powerpoint/2010/main" val="1882035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30971032"/>
              </p:ext>
            </p:extLst>
          </p:nvPr>
        </p:nvGraphicFramePr>
        <p:xfrm>
          <a:off x="163773" y="95533"/>
          <a:ext cx="11928143" cy="6605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2448"/>
                <a:gridCol w="10085695"/>
              </a:tblGrid>
              <a:tr h="822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Контексты сопровождения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мишени сопровождения выпускника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779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макросистема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Установки социальной </a:t>
                      </a:r>
                      <a:r>
                        <a:rPr lang="ru-RU" sz="18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эксклюзии</a:t>
                      </a: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 отношении выпускников институциональной системы воспитания, неготовность общества к интеграции лиц из числа детей - сирот </a:t>
                      </a:r>
                    </a:p>
                  </a:txBody>
                  <a:tcPr marL="68580" marR="68580" marT="0" marB="0"/>
                </a:tc>
              </a:tr>
              <a:tr h="8945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Экзосистема</a:t>
                      </a: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 социальной поддержки в территории проживания выпускника, характер взаимодействия выпускника и институтов поддержки</a:t>
                      </a:r>
                    </a:p>
                  </a:txBody>
                  <a:tcPr marL="68580" marR="68580" marT="0" marB="0"/>
                </a:tc>
              </a:tr>
              <a:tr h="13417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Мезосистема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Взаимодействие выпускника и его ближайшего окружения, актуализация ресурсов социально-поддерживающей 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сети</a:t>
                      </a:r>
                      <a:r>
                        <a:rPr lang="ru-RU" sz="1800" b="1" i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</a:t>
                      </a: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воспринимаемой 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поддержки). </a:t>
                      </a: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 сопровождения в рамках деятельности службы</a:t>
                      </a:r>
                    </a:p>
                  </a:txBody>
                  <a:tcPr marL="68580" marR="68580" marT="0" marB="0"/>
                </a:tc>
              </a:tr>
              <a:tr h="11428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Микросистема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Модели поведения, </a:t>
                      </a: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направленные на 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профилактику воспроизводства </a:t>
                      </a: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социального сиротства и </a:t>
                      </a:r>
                      <a:r>
                        <a:rPr lang="ru-RU" sz="18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социальную девиацию</a:t>
                      </a:r>
                      <a:endParaRPr lang="ru-RU" sz="1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256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Индивидуальный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«Сиротский </a:t>
                      </a:r>
                      <a:r>
                        <a:rPr lang="ru-RU" sz="18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симптомокомплекс</a:t>
                      </a: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», </a:t>
                      </a:r>
                      <a:r>
                        <a:rPr lang="ru-RU" sz="18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самоидентичность</a:t>
                      </a: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активизация «личностного потенциала» у выпускников, формирование компонентов «жизнестойкости»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809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85" y="277815"/>
            <a:ext cx="11875168" cy="805028"/>
          </a:xfrm>
        </p:spPr>
        <p:txBody>
          <a:bodyPr/>
          <a:lstStyle/>
          <a:p>
            <a:pPr algn="ctr"/>
            <a:r>
              <a:rPr lang="ru-RU" sz="3200" b="1" dirty="0"/>
              <a:t>Организационная модель Региональной </a:t>
            </a:r>
            <a:r>
              <a:rPr lang="ru-RU" sz="3200" b="1" dirty="0" smtClean="0"/>
              <a:t>Системы </a:t>
            </a:r>
            <a:r>
              <a:rPr lang="ru-RU" sz="3200" b="1" dirty="0"/>
              <a:t>Сопровождения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368742"/>
              </p:ext>
            </p:extLst>
          </p:nvPr>
        </p:nvGraphicFramePr>
        <p:xfrm>
          <a:off x="360947" y="1203158"/>
          <a:ext cx="11514221" cy="4927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F8792-F110-4DBD-911D-48EAF064C5FF}" type="slidenum">
              <a:rPr lang="ru-RU" altLang="en-US" smtClean="0"/>
              <a:pPr/>
              <a:t>6</a:t>
            </a:fld>
            <a:endParaRPr lang="ru-RU" alt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200400"/>
            <a:ext cx="1600200" cy="1295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716" y="4800600"/>
            <a:ext cx="179270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6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00251" y="152400"/>
            <a:ext cx="11791665" cy="9144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ru-RU" sz="2800" b="1" dirty="0"/>
              <a:t>Организационная модель СИСТЕМЫ сопровождения выпускников</a:t>
            </a:r>
            <a:r>
              <a:rPr lang="ru-RU" sz="2800" dirty="0"/>
              <a:t> 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300251" y="1295400"/>
            <a:ext cx="11791665" cy="54260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i="1" u="sng" dirty="0">
                <a:solidFill>
                  <a:srgbClr val="00B050"/>
                </a:solidFill>
              </a:rPr>
              <a:t>«КООРДИНАЦИОННЫЙ УРОВЕНЬ»</a:t>
            </a:r>
            <a:r>
              <a:rPr lang="ru-RU" sz="2400" b="1" dirty="0">
                <a:solidFill>
                  <a:srgbClr val="00B050"/>
                </a:solidFill>
              </a:rPr>
              <a:t>  </a:t>
            </a:r>
            <a:r>
              <a:rPr lang="ru-RU" sz="2400" b="1" dirty="0"/>
              <a:t>представлен   коллегиальным межведомственным органом, возглавляемым лицом, уполномоченным  руководить вопросами социальной  политики территории (не ниже зам главы территории).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/>
              <a:t> </a:t>
            </a:r>
            <a:endParaRPr lang="ru-RU" sz="2400" b="1" i="1" dirty="0"/>
          </a:p>
          <a:p>
            <a:pPr eaLnBrk="1" hangingPunct="1">
              <a:lnSpc>
                <a:spcPct val="80000"/>
              </a:lnSpc>
            </a:pPr>
            <a:r>
              <a:rPr lang="ru-RU" sz="2400" b="1" i="1" dirty="0">
                <a:solidFill>
                  <a:srgbClr val="00B050"/>
                </a:solidFill>
              </a:rPr>
              <a:t> </a:t>
            </a:r>
            <a:r>
              <a:rPr lang="ru-RU" sz="2400" b="1" i="1" u="sng" dirty="0">
                <a:solidFill>
                  <a:srgbClr val="00B050"/>
                </a:solidFill>
              </a:rPr>
              <a:t>«МЕТОДИЧЕСКИЙ УРОВЕНЬ»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/>
              <a:t>может быть представлен как самостоятельной организацией или ее подразделением, так и несколькими организациями, выполняющими функции методического обеспечения деятельности службы по сопровождению  выпускников, не зависимо от формы собственности организаций.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b="1" dirty="0"/>
          </a:p>
          <a:p>
            <a:pPr eaLnBrk="1" hangingPunct="1">
              <a:lnSpc>
                <a:spcPct val="80000"/>
              </a:lnSpc>
            </a:pPr>
            <a:r>
              <a:rPr lang="ru-RU" sz="2400" b="1" u="sng" dirty="0">
                <a:solidFill>
                  <a:srgbClr val="00B050"/>
                </a:solidFill>
              </a:rPr>
              <a:t>« ДЕЯТЕЛЬНЫЙ УРОВЕНЬ»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/>
              <a:t>может быть представлен организациями системы   социальной защиты населения, образования, в т.ч. ДЛЯ ДЕТЕЙ-СИРОТ И ДЕТЕЙ, ОСТАВШИХСЯ БЕЗ ПОПЕЧЕНИЯ, а так же некоммерческими общественными организациями, выполняющими функции Уполномоченной организации по сопровождению</a:t>
            </a:r>
            <a:r>
              <a:rPr lang="ru-RU" sz="2400" dirty="0"/>
              <a:t>. </a:t>
            </a:r>
          </a:p>
        </p:txBody>
      </p:sp>
      <p:sp>
        <p:nvSpPr>
          <p:cNvPr id="1945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065555-4A76-4095-800F-3494CD39D0F2}" type="slidenum">
              <a:rPr lang="ru-RU">
                <a:latin typeface="Arial" charset="0"/>
                <a:cs typeface="Arial" charset="0"/>
              </a:rPr>
              <a:pPr/>
              <a:t>7</a:t>
            </a:fld>
            <a:endParaRPr lang="ru-RU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7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/>
          </p:cNvSpPr>
          <p:nvPr>
            <p:ph type="title"/>
          </p:nvPr>
        </p:nvSpPr>
        <p:spPr>
          <a:xfrm>
            <a:off x="132347" y="108284"/>
            <a:ext cx="11911264" cy="2087229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Коллегиальный межведомственный орган возглавляемый лицом, уполномоченным  руководить вопросами социальной  политики территории (не ниже зам главы территории).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С</a:t>
            </a:r>
            <a:r>
              <a:rPr lang="ru-RU" sz="20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овет </a:t>
            </a:r>
            <a:r>
              <a:rPr lang="ru-RU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по семейному жизнеустройству (опекунский совет)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3" name="Rectangle 7"/>
          <p:cNvSpPr>
            <a:spLocks noGrp="1"/>
          </p:cNvSpPr>
          <p:nvPr>
            <p:ph idx="1"/>
          </p:nvPr>
        </p:nvSpPr>
        <p:spPr>
          <a:xfrm>
            <a:off x="132347" y="2574758"/>
            <a:ext cx="11911264" cy="41749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</a:t>
            </a:r>
            <a:r>
              <a:rPr lang="ru-RU" sz="3200" b="1" dirty="0" smtClean="0">
                <a:latin typeface="Times New Roman" panose="02020603050405020304" pitchFamily="18" charset="0"/>
              </a:rPr>
              <a:t>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</a:t>
            </a:r>
            <a:r>
              <a:rPr lang="ru-RU" sz="3200" b="1" dirty="0" smtClean="0">
                <a:latin typeface="Times New Roman" panose="02020603050405020304" pitchFamily="18" charset="0"/>
              </a:rPr>
              <a:t>и: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разработка рекомендаций и предложений по вопросам совершенствования деятельности по   сопровождению выпускников;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содействие в привлечении внимания средств массовой информации и общественности к целям и задачам деятельности  по сопровождению выпускников;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осуществление общественного контроля за деятельностью  Уполномоченных организаций по сопровождению выпускников.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524000" y="1828801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310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6205" y="120316"/>
            <a:ext cx="5131468" cy="2420636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Методическое обеспечение деятельности службы по сопровождению  выпускников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316" y="120316"/>
            <a:ext cx="6676359" cy="6509084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/>
              <a:t>программно-методическое обеспечение деятельности региона по  сопровождению выпускников, в том числе разработка и апробация инновационных программ и технологий по сопровождению выпускников  разных видов опеки.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/>
              <a:t>экспертиза программ, технологий по сопровождению  выпускников; проведение супервизий;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/>
              <a:t>оказание кризисной помощи (самим выпускникам и их замещающим и биологическим семьям);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/>
              <a:t>проведение региональных мониторингов социально-психологической ситуации жизнеустройства выпускников;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/>
              <a:t>разработка содержания и организация информационной и просветительской деятельности в регионе по проблемам  профилактики социального сиротства;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/>
              <a:t>организация и проведение МО специалистов по сопровождению;</a:t>
            </a:r>
            <a:endParaRPr lang="ru-RU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095" y="2540952"/>
            <a:ext cx="1605048" cy="365252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205" y="2719136"/>
            <a:ext cx="3176337" cy="3474335"/>
          </a:xfrm>
        </p:spPr>
      </p:pic>
    </p:spTree>
    <p:extLst>
      <p:ext uri="{BB962C8B-B14F-4D97-AF65-F5344CB8AC3E}">
        <p14:creationId xmlns:p14="http://schemas.microsoft.com/office/powerpoint/2010/main" val="1864936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1844</Words>
  <Application>Microsoft Office PowerPoint</Application>
  <PresentationFormat>Widescreen</PresentationFormat>
  <Paragraphs>277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 Unicode MS</vt:lpstr>
      <vt:lpstr>Arial</vt:lpstr>
      <vt:lpstr>Calibri</vt:lpstr>
      <vt:lpstr>Calibri Light</vt:lpstr>
      <vt:lpstr>Times New Roman</vt:lpstr>
      <vt:lpstr>Wingdings</vt:lpstr>
      <vt:lpstr>Office Theme</vt:lpstr>
      <vt:lpstr>Технология сопровождения выпускников организаций для детей-сирот и детей, оставшихся без попечения родителей, с учетом их состояния здоровья</vt:lpstr>
      <vt:lpstr> Технология постинтернатного сопровождения</vt:lpstr>
      <vt:lpstr>Экологическая система воспитанника и семейного ребенка </vt:lpstr>
      <vt:lpstr>PowerPoint Presentation</vt:lpstr>
      <vt:lpstr>PowerPoint Presentation</vt:lpstr>
      <vt:lpstr>Организационная модель Региональной Системы Сопровождения</vt:lpstr>
      <vt:lpstr>Организационная модель СИСТЕМЫ сопровождения выпускников </vt:lpstr>
      <vt:lpstr>Коллегиальный межведомственный орган возглавляемый лицом, уполномоченным  руководить вопросами социальной  политики территории (не ниже зам главы территории). Совет по семейному жизнеустройству (опекунский совет) </vt:lpstr>
      <vt:lpstr>Методическое обеспечение деятельности службы по сопровождению  выпускников</vt:lpstr>
      <vt:lpstr>Деятельный уровень </vt:lpstr>
      <vt:lpstr>Э Т А П Ы</vt:lpstr>
      <vt:lpstr>Э Т А П Ы</vt:lpstr>
      <vt:lpstr>Э Т А П Ы</vt:lpstr>
      <vt:lpstr>Э Т А П Ы</vt:lpstr>
      <vt:lpstr>Э Т А П Ы</vt:lpstr>
      <vt:lpstr>УРОВНИ: 1. Базовый</vt:lpstr>
      <vt:lpstr>КРИЗИСНЫЙ: </vt:lpstr>
      <vt:lpstr>  ЭКСТРЕННЫЙ  ЭКСТРЕННЫЙ: </vt:lpstr>
      <vt:lpstr> Динамика сопровождения</vt:lpstr>
      <vt:lpstr>Пошаговый алгоритм работы со случаем   на кризисном уровне</vt:lpstr>
      <vt:lpstr>Основные инструменты</vt:lpstr>
      <vt:lpstr>Алгоритм составления  Индивидуального плана постинтернатного сопровождения</vt:lpstr>
      <vt:lpstr>План не может быть утвержден при наличие следующих недостатков:</vt:lpstr>
      <vt:lpstr>Социальная карта</vt:lpstr>
      <vt:lpstr>Карта социальной сети</vt:lpstr>
      <vt:lpstr>Перечень личностных особенностей</vt:lpstr>
      <vt:lpstr>Рекомендации по предупреждению кризисных ситуаций</vt:lpstr>
      <vt:lpstr>Система общих и частных критериев уровня личностного развития       </vt:lpstr>
      <vt:lpstr>Межведомственное и межсекторное взаимодействие</vt:lpstr>
      <vt:lpstr>Пути организации профессионального взаимодействия  при реализации программ поддержки выпускников</vt:lpstr>
      <vt:lpstr>ПРАВОВЫЕ МЕХАНИЗМЫ ВЗАИМОДЕЙСТВИЯ  </vt:lpstr>
      <vt:lpstr> МЕХАНИЗМЫ КООРДИНАЦИИ ДЕЯТЕЛЬНОСТИ ПО СОПРОВОЖДЕНИЮ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сопровождения выпускников организаций для детей-сирот и детей, оставшихся без попечения родителей, с учетом их состояния здоровья. </dc:title>
  <dc:creator>Katya</dc:creator>
  <cp:lastModifiedBy>Katya</cp:lastModifiedBy>
  <cp:revision>43</cp:revision>
  <dcterms:created xsi:type="dcterms:W3CDTF">2016-03-29T20:11:08Z</dcterms:created>
  <dcterms:modified xsi:type="dcterms:W3CDTF">2016-03-31T00:59:17Z</dcterms:modified>
</cp:coreProperties>
</file>