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Office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Устройство выпускников после выпуска из ГОУ для детей-сирот</a:t>
            </a:r>
          </a:p>
        </c:rich>
      </c:tx>
      <c:layout>
        <c:manualLayout>
          <c:xMode val="edge"/>
          <c:yMode val="edge"/>
          <c:x val="0.10960265383493729"/>
          <c:y val="2.5641025641025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592592592592587E-3"/>
          <c:y val="0.16391025641025642"/>
          <c:w val="0.96604938271604934"/>
          <c:h val="0.8189957264957264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'[Диаграмма в Microsoft Office PowerPoint]Лист1'!$C$10:$C$25</c:f>
              <c:numCache>
                <c:formatCode>0%</c:formatCode>
                <c:ptCount val="16"/>
                <c:pt idx="0">
                  <c:v>0.6500000000000008</c:v>
                </c:pt>
                <c:pt idx="1">
                  <c:v>0.26</c:v>
                </c:pt>
                <c:pt idx="2">
                  <c:v>4.0000000000000042E-2</c:v>
                </c:pt>
                <c:pt idx="3">
                  <c:v>4.0000000000000042E-2</c:v>
                </c:pt>
                <c:pt idx="4">
                  <c:v>1.0000000000000011E-2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Office PowerPoint]Лист1'!$D$10:$D$25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Office PowerPoint]Лист1'!$E$10:$E$25</c:f>
              <c:numCache>
                <c:formatCode>General</c:formatCode>
                <c:ptCount val="16"/>
              </c:numCache>
            </c:numRef>
          </c:val>
        </c:ser>
        <c:ser>
          <c:idx val="3"/>
          <c:order val="3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Office PowerPoint]Лист1'!$F$10:$F$25</c:f>
              <c:numCache>
                <c:formatCode>General</c:formatCode>
                <c:ptCount val="16"/>
              </c:numCache>
            </c:numRef>
          </c:val>
        </c:ser>
        <c:ser>
          <c:idx val="4"/>
          <c:order val="4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Office PowerPoint]Лист1'!$G$10:$G$25</c:f>
              <c:numCache>
                <c:formatCode>General</c:formatCode>
                <c:ptCount val="16"/>
              </c:numCache>
            </c:numRef>
          </c:val>
        </c:ser>
        <c:ser>
          <c:idx val="5"/>
          <c:order val="5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Office PowerPoint]Лист1'!$H$10:$H$25</c:f>
              <c:numCache>
                <c:formatCode>General</c:formatCode>
                <c:ptCount val="16"/>
              </c:numCache>
            </c:numRef>
          </c:val>
        </c:ser>
        <c:ser>
          <c:idx val="6"/>
          <c:order val="6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Office PowerPoint]Лист1'!$I$10:$I$25</c:f>
              <c:numCache>
                <c:formatCode>General</c:formatCode>
                <c:ptCount val="16"/>
              </c:numCache>
            </c:numRef>
          </c:val>
        </c:ser>
        <c:ser>
          <c:idx val="7"/>
          <c:order val="7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Office PowerPoint]Лист1'!$J$10:$J$25</c:f>
              <c:numCache>
                <c:formatCode>General</c:formatCode>
                <c:ptCount val="16"/>
              </c:numCache>
            </c:numRef>
          </c:val>
        </c:ser>
        <c:ser>
          <c:idx val="8"/>
          <c:order val="8"/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Office PowerPoint]Лист1'!$K$10:$K$25</c:f>
              <c:numCache>
                <c:formatCode>General</c:formatCode>
                <c:ptCount val="16"/>
              </c:numCache>
            </c:numRef>
          </c:val>
        </c:ser>
        <c:ser>
          <c:idx val="9"/>
          <c:order val="9"/>
          <c:tx>
            <c:v>нпо 65%</c:v>
          </c:tx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10"/>
          <c:order val="10"/>
          <c:tx>
            <c:v>YGJ</c:v>
          </c:tx>
          <c:explosion val="2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65</c:v>
              </c:pt>
            </c:numLit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 выпускников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39</a:t>
                    </a:r>
                    <a:r>
                      <a:rPr lang="ru-RU" smtClean="0"/>
                      <a:t>%</a:t>
                    </a:r>
                  </a:p>
                  <a:p>
                    <a:r>
                      <a:rPr lang="ru-RU" smtClean="0"/>
                      <a:t>В системе профессионального образования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32</a:t>
                    </a:r>
                    <a:r>
                      <a:rPr lang="ru-RU" smtClean="0"/>
                      <a:t>% - трудоустроены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77308739185402E-2"/>
                  <c:y val="-4.850775986110304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</a:t>
                    </a:r>
                    <a:r>
                      <a:rPr lang="ru-RU" dirty="0" smtClean="0"/>
                      <a:t>% совмещают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26</a:t>
                    </a:r>
                    <a:r>
                      <a:rPr lang="ru-RU" smtClean="0"/>
                      <a:t>% не работают и  не учатся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0.39000000000000035</c:v>
                </c:pt>
                <c:pt idx="1">
                  <c:v>0.32000000000000034</c:v>
                </c:pt>
                <c:pt idx="2">
                  <c:v>3.0000000000000002E-2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0EAD6-736F-4B91-B042-B371FF5088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FC54C1-6979-40AF-A812-8217621F53A8}">
      <dgm:prSet phldrT="[Текст]" custT="1"/>
      <dgm:spPr/>
      <dgm:t>
        <a:bodyPr/>
        <a:lstStyle/>
        <a:p>
          <a:r>
            <a:rPr lang="ru-RU" sz="1600" b="1" dirty="0" smtClean="0"/>
            <a:t>подготовительный</a:t>
          </a:r>
          <a:endParaRPr lang="ru-RU" sz="1600" b="1" dirty="0"/>
        </a:p>
      </dgm:t>
    </dgm:pt>
    <dgm:pt modelId="{53E8CAA8-937B-4AD6-9237-A01765253525}" type="parTrans" cxnId="{C28DEC7B-0409-40F2-BD5D-2B945A9121D2}">
      <dgm:prSet/>
      <dgm:spPr/>
      <dgm:t>
        <a:bodyPr/>
        <a:lstStyle/>
        <a:p>
          <a:endParaRPr lang="ru-RU"/>
        </a:p>
      </dgm:t>
    </dgm:pt>
    <dgm:pt modelId="{EB952EF4-BE88-412D-A8F6-A8370AA3FE22}" type="sibTrans" cxnId="{C28DEC7B-0409-40F2-BD5D-2B945A9121D2}">
      <dgm:prSet/>
      <dgm:spPr/>
      <dgm:t>
        <a:bodyPr/>
        <a:lstStyle/>
        <a:p>
          <a:endParaRPr lang="ru-RU"/>
        </a:p>
      </dgm:t>
    </dgm:pt>
    <dgm:pt modelId="{23A6592D-B59A-4CA9-937D-8BEE7DD9ED03}">
      <dgm:prSet phldrT="[Текст]" custT="1"/>
      <dgm:spPr/>
      <dgm:t>
        <a:bodyPr/>
        <a:lstStyle/>
        <a:p>
          <a:r>
            <a:rPr lang="ru-RU" sz="1600" b="1" dirty="0" smtClean="0"/>
            <a:t>Адаптационный</a:t>
          </a:r>
        </a:p>
        <a:p>
          <a:r>
            <a:rPr lang="ru-RU" sz="1600" b="1" dirty="0" smtClean="0"/>
            <a:t>Восстановительный   Интеграционный</a:t>
          </a:r>
          <a:endParaRPr lang="ru-RU" sz="1600" b="1" dirty="0"/>
        </a:p>
      </dgm:t>
    </dgm:pt>
    <dgm:pt modelId="{3DBE40B6-ABEE-425A-94E0-6226B9D6186C}" type="parTrans" cxnId="{CD5BEEF0-FFEC-4E79-99EC-5CADC406ABEC}">
      <dgm:prSet/>
      <dgm:spPr/>
      <dgm:t>
        <a:bodyPr/>
        <a:lstStyle/>
        <a:p>
          <a:endParaRPr lang="ru-RU"/>
        </a:p>
      </dgm:t>
    </dgm:pt>
    <dgm:pt modelId="{60142B75-B21D-4C22-A9C3-4579E15DAD7A}" type="sibTrans" cxnId="{CD5BEEF0-FFEC-4E79-99EC-5CADC406ABEC}">
      <dgm:prSet/>
      <dgm:spPr/>
      <dgm:t>
        <a:bodyPr/>
        <a:lstStyle/>
        <a:p>
          <a:endParaRPr lang="ru-RU"/>
        </a:p>
      </dgm:t>
    </dgm:pt>
    <dgm:pt modelId="{D06F7A2D-EA64-48EB-A389-6F3C203DBE05}">
      <dgm:prSet phldrT="[Текст]"/>
      <dgm:spPr/>
      <dgm:t>
        <a:bodyPr/>
        <a:lstStyle/>
        <a:p>
          <a:r>
            <a:rPr lang="ru-RU" dirty="0" smtClean="0"/>
            <a:t> поддержка на 1-м рабочем месте</a:t>
          </a:r>
          <a:endParaRPr lang="ru-RU" dirty="0"/>
        </a:p>
      </dgm:t>
    </dgm:pt>
    <dgm:pt modelId="{5C44E3FA-1D39-449B-B65C-468ABB171AD2}" type="parTrans" cxnId="{1AFC6D30-5812-4D14-8637-C546784B6BC9}">
      <dgm:prSet/>
      <dgm:spPr/>
      <dgm:t>
        <a:bodyPr/>
        <a:lstStyle/>
        <a:p>
          <a:endParaRPr lang="ru-RU"/>
        </a:p>
      </dgm:t>
    </dgm:pt>
    <dgm:pt modelId="{29AD61F1-CBF3-46E1-BDE7-78E79ABBAC99}" type="sibTrans" cxnId="{1AFC6D30-5812-4D14-8637-C546784B6BC9}">
      <dgm:prSet/>
      <dgm:spPr/>
      <dgm:t>
        <a:bodyPr/>
        <a:lstStyle/>
        <a:p>
          <a:endParaRPr lang="ru-RU"/>
        </a:p>
      </dgm:t>
    </dgm:pt>
    <dgm:pt modelId="{FA85F534-E5F3-4639-8A0B-D3CE2FD9FEBC}" type="pres">
      <dgm:prSet presAssocID="{E4A0EAD6-736F-4B91-B042-B371FF5088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D1860-11C9-42CC-8D43-217975913502}" type="pres">
      <dgm:prSet presAssocID="{95FC54C1-6979-40AF-A812-8217621F53A8}" presName="node" presStyleLbl="node1" presStyleIdx="0" presStyleCnt="3" custScaleX="69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04F47-4C25-4C81-874C-5384CBFAB57C}" type="pres">
      <dgm:prSet presAssocID="{EB952EF4-BE88-412D-A8F6-A8370AA3FE22}" presName="sibTrans" presStyleCnt="0"/>
      <dgm:spPr/>
    </dgm:pt>
    <dgm:pt modelId="{365FF93E-56A2-42C2-9629-CA05C2F3751F}" type="pres">
      <dgm:prSet presAssocID="{23A6592D-B59A-4CA9-937D-8BEE7DD9ED03}" presName="node" presStyleLbl="node1" presStyleIdx="1" presStyleCnt="3" custScaleX="159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64245-AD7E-4FE5-B501-72B9DDE09FFA}" type="pres">
      <dgm:prSet presAssocID="{60142B75-B21D-4C22-A9C3-4579E15DAD7A}" presName="sibTrans" presStyleCnt="0"/>
      <dgm:spPr/>
    </dgm:pt>
    <dgm:pt modelId="{77E5D19B-2144-4D35-A233-7CF77BEB9CE8}" type="pres">
      <dgm:prSet presAssocID="{D06F7A2D-EA64-48EB-A389-6F3C203DBE05}" presName="node" presStyleLbl="node1" presStyleIdx="2" presStyleCnt="3" custScaleX="82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C6D30-5812-4D14-8637-C546784B6BC9}" srcId="{E4A0EAD6-736F-4B91-B042-B371FF508848}" destId="{D06F7A2D-EA64-48EB-A389-6F3C203DBE05}" srcOrd="2" destOrd="0" parTransId="{5C44E3FA-1D39-449B-B65C-468ABB171AD2}" sibTransId="{29AD61F1-CBF3-46E1-BDE7-78E79ABBAC99}"/>
    <dgm:cxn modelId="{CD5BEEF0-FFEC-4E79-99EC-5CADC406ABEC}" srcId="{E4A0EAD6-736F-4B91-B042-B371FF508848}" destId="{23A6592D-B59A-4CA9-937D-8BEE7DD9ED03}" srcOrd="1" destOrd="0" parTransId="{3DBE40B6-ABEE-425A-94E0-6226B9D6186C}" sibTransId="{60142B75-B21D-4C22-A9C3-4579E15DAD7A}"/>
    <dgm:cxn modelId="{79C2740D-DA3E-40DD-ABD5-F0656372F4AC}" type="presOf" srcId="{95FC54C1-6979-40AF-A812-8217621F53A8}" destId="{15BD1860-11C9-42CC-8D43-217975913502}" srcOrd="0" destOrd="0" presId="urn:microsoft.com/office/officeart/2005/8/layout/hList6"/>
    <dgm:cxn modelId="{28D06F38-6A14-498E-981D-DE92A161DE19}" type="presOf" srcId="{23A6592D-B59A-4CA9-937D-8BEE7DD9ED03}" destId="{365FF93E-56A2-42C2-9629-CA05C2F3751F}" srcOrd="0" destOrd="0" presId="urn:microsoft.com/office/officeart/2005/8/layout/hList6"/>
    <dgm:cxn modelId="{34645FCC-504D-4BD5-8175-5EB9CD129356}" type="presOf" srcId="{E4A0EAD6-736F-4B91-B042-B371FF508848}" destId="{FA85F534-E5F3-4639-8A0B-D3CE2FD9FEBC}" srcOrd="0" destOrd="0" presId="urn:microsoft.com/office/officeart/2005/8/layout/hList6"/>
    <dgm:cxn modelId="{C28DEC7B-0409-40F2-BD5D-2B945A9121D2}" srcId="{E4A0EAD6-736F-4B91-B042-B371FF508848}" destId="{95FC54C1-6979-40AF-A812-8217621F53A8}" srcOrd="0" destOrd="0" parTransId="{53E8CAA8-937B-4AD6-9237-A01765253525}" sibTransId="{EB952EF4-BE88-412D-A8F6-A8370AA3FE22}"/>
    <dgm:cxn modelId="{5532BE90-661F-48AF-A2F7-DC3125683C85}" type="presOf" srcId="{D06F7A2D-EA64-48EB-A389-6F3C203DBE05}" destId="{77E5D19B-2144-4D35-A233-7CF77BEB9CE8}" srcOrd="0" destOrd="0" presId="urn:microsoft.com/office/officeart/2005/8/layout/hList6"/>
    <dgm:cxn modelId="{FB597054-9151-4638-8F4E-30143131E069}" type="presParOf" srcId="{FA85F534-E5F3-4639-8A0B-D3CE2FD9FEBC}" destId="{15BD1860-11C9-42CC-8D43-217975913502}" srcOrd="0" destOrd="0" presId="urn:microsoft.com/office/officeart/2005/8/layout/hList6"/>
    <dgm:cxn modelId="{73106CD0-1960-4AC7-9FC3-A197F2CCBE6A}" type="presParOf" srcId="{FA85F534-E5F3-4639-8A0B-D3CE2FD9FEBC}" destId="{77F04F47-4C25-4C81-874C-5384CBFAB57C}" srcOrd="1" destOrd="0" presId="urn:microsoft.com/office/officeart/2005/8/layout/hList6"/>
    <dgm:cxn modelId="{265FEA42-9DC1-4CE2-BFAE-0F07E1279586}" type="presParOf" srcId="{FA85F534-E5F3-4639-8A0B-D3CE2FD9FEBC}" destId="{365FF93E-56A2-42C2-9629-CA05C2F3751F}" srcOrd="2" destOrd="0" presId="urn:microsoft.com/office/officeart/2005/8/layout/hList6"/>
    <dgm:cxn modelId="{7545C09F-13FA-4495-AB06-DBC4005EE622}" type="presParOf" srcId="{FA85F534-E5F3-4639-8A0B-D3CE2FD9FEBC}" destId="{FD464245-AD7E-4FE5-B501-72B9DDE09FFA}" srcOrd="3" destOrd="0" presId="urn:microsoft.com/office/officeart/2005/8/layout/hList6"/>
    <dgm:cxn modelId="{240EA41C-6707-4430-9CAD-BA34116CBF0A}" type="presParOf" srcId="{FA85F534-E5F3-4639-8A0B-D3CE2FD9FEBC}" destId="{77E5D19B-2144-4D35-A233-7CF77BEB9C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D1860-11C9-42CC-8D43-217975913502}">
      <dsp:nvSpPr>
        <dsp:cNvPr id="0" name=""/>
        <dsp:cNvSpPr/>
      </dsp:nvSpPr>
      <dsp:spPr>
        <a:xfrm rot="16200000">
          <a:off x="468947" y="-467797"/>
          <a:ext cx="914400" cy="184999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подготовительный</a:t>
          </a:r>
          <a:endParaRPr lang="ru-RU" sz="1600" b="1" kern="1200" dirty="0"/>
        </a:p>
      </dsp:txBody>
      <dsp:txXfrm rot="5400000">
        <a:off x="1150" y="182880"/>
        <a:ext cx="1849995" cy="548640"/>
      </dsp:txXfrm>
    </dsp:sp>
    <dsp:sp modelId="{365FF93E-56A2-42C2-9629-CA05C2F3751F}">
      <dsp:nvSpPr>
        <dsp:cNvPr id="0" name=""/>
        <dsp:cNvSpPr/>
      </dsp:nvSpPr>
      <dsp:spPr>
        <a:xfrm rot="16200000">
          <a:off x="3715850" y="-1664607"/>
          <a:ext cx="914400" cy="424361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Адаптационный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Восстановительный   Интеграционный</a:t>
          </a:r>
          <a:endParaRPr lang="ru-RU" sz="1600" b="1" kern="1200" dirty="0"/>
        </a:p>
      </dsp:txBody>
      <dsp:txXfrm rot="5400000">
        <a:off x="2051243" y="182880"/>
        <a:ext cx="4243615" cy="548640"/>
      </dsp:txXfrm>
    </dsp:sp>
    <dsp:sp modelId="{77E5D19B-2144-4D35-A233-7CF77BEB9CE8}">
      <dsp:nvSpPr>
        <dsp:cNvPr id="0" name=""/>
        <dsp:cNvSpPr/>
      </dsp:nvSpPr>
      <dsp:spPr>
        <a:xfrm rot="16200000">
          <a:off x="7133102" y="-638147"/>
          <a:ext cx="914400" cy="219069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17698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поддержка на 1-м рабочем месте</a:t>
          </a:r>
          <a:endParaRPr lang="ru-RU" sz="1900" kern="1200" dirty="0"/>
        </a:p>
      </dsp:txBody>
      <dsp:txXfrm rot="5400000">
        <a:off x="6494955" y="182880"/>
        <a:ext cx="2190694" cy="54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63D94-8016-48E1-8817-D5672F5817A8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D1C15-16FA-473E-8CF4-793065791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FEA6-EB20-4A36-8E94-2BB4B98D1F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C0369-3497-456D-ACB1-1C3F0FBA70FF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5886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D1C15-16FA-473E-8CF4-7930657917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4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5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3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6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4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9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1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4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5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4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64F2AA-826C-4263-A5CA-5D02D1927F8B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2768216-DA6A-4B6C-BC92-BA7D37F20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6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28" y="586854"/>
            <a:ext cx="10986448" cy="4763069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Технологии сопровождения выпускников организаций для детей-сирот в </a:t>
            </a:r>
            <a:r>
              <a:rPr lang="ru-RU" sz="4400" dirty="0" err="1" smtClean="0"/>
              <a:t>постинтернатный</a:t>
            </a:r>
            <a:r>
              <a:rPr lang="ru-RU" sz="4400" dirty="0" smtClean="0"/>
              <a:t> период, в процессе получения ими профессионального образования и при первичном трудоустройстве.</a:t>
            </a:r>
            <a:endParaRPr lang="ru-R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63821"/>
            <a:ext cx="9144000" cy="1023581"/>
          </a:xfrm>
        </p:spPr>
        <p:txBody>
          <a:bodyPr>
            <a:normAutofit/>
          </a:bodyPr>
          <a:lstStyle/>
          <a:p>
            <a:r>
              <a:rPr lang="ru-RU" dirty="0" smtClean="0"/>
              <a:t>Селенина Екатерина Вадимовна, председатель правления некоммерческого благотворительного фонда "Надежда"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78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МОДЕЛЬ </a:t>
            </a:r>
            <a:br>
              <a:rPr lang="ru-RU" sz="2800" b="1" dirty="0"/>
            </a:br>
            <a:r>
              <a:rPr lang="ru-RU" sz="2800" b="1" dirty="0"/>
              <a:t>межведомственного взаимодействия   для эффективного </a:t>
            </a:r>
            <a:r>
              <a:rPr lang="ru-RU" sz="2800" b="1" dirty="0" err="1"/>
              <a:t>постинтернатного</a:t>
            </a:r>
            <a:r>
              <a:rPr lang="ru-RU" sz="2800" b="1" dirty="0"/>
              <a:t> сопровождения</a:t>
            </a:r>
          </a:p>
        </p:txBody>
      </p:sp>
      <p:graphicFrame>
        <p:nvGraphicFramePr>
          <p:cNvPr id="34" name="Содержимое 33"/>
          <p:cNvGraphicFramePr>
            <a:graphicFrameLocks noGrp="1"/>
          </p:cNvGraphicFramePr>
          <p:nvPr>
            <p:ph idx="1"/>
          </p:nvPr>
        </p:nvGraphicFramePr>
        <p:xfrm>
          <a:off x="1828800" y="4800600"/>
          <a:ext cx="8686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01" name="Group 1"/>
          <p:cNvGrpSpPr>
            <a:grpSpLocks noChangeAspect="1"/>
          </p:cNvGrpSpPr>
          <p:nvPr/>
        </p:nvGrpSpPr>
        <p:grpSpPr bwMode="auto">
          <a:xfrm>
            <a:off x="641445" y="1403866"/>
            <a:ext cx="10479537" cy="4524184"/>
            <a:chOff x="2235" y="1460"/>
            <a:chExt cx="7526" cy="6349"/>
          </a:xfrm>
        </p:grpSpPr>
        <p:sp>
          <p:nvSpPr>
            <p:cNvPr id="51227" name="Text Box 27"/>
            <p:cNvSpPr txBox="1">
              <a:spLocks noChangeArrowheads="1"/>
            </p:cNvSpPr>
            <p:nvPr/>
          </p:nvSpPr>
          <p:spPr bwMode="auto">
            <a:xfrm>
              <a:off x="3831" y="1460"/>
              <a:ext cx="3953" cy="67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Правительство субъекта РФ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5" name="Text Box 25"/>
            <p:cNvSpPr txBox="1">
              <a:spLocks noChangeArrowheads="1"/>
            </p:cNvSpPr>
            <p:nvPr/>
          </p:nvSpPr>
          <p:spPr bwMode="auto">
            <a:xfrm>
              <a:off x="3093" y="2458"/>
              <a:ext cx="2765" cy="89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ДЕПЕАРТАМЕНТ ОБРАЗОВАНИЯ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4" name="Text Box 24"/>
            <p:cNvSpPr txBox="1">
              <a:spLocks noChangeArrowheads="1"/>
            </p:cNvSpPr>
            <p:nvPr/>
          </p:nvSpPr>
          <p:spPr bwMode="auto">
            <a:xfrm>
              <a:off x="6491" y="2458"/>
              <a:ext cx="1293" cy="8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ДЕПАРТАМЕНТ СОЦИАЛЬНОЙ ЗАЩИТЫ НАСЕЛЕНИЯ</a:t>
              </a:r>
              <a:endParaRPr lang="ru-RU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3" name="Text Box 23"/>
            <p:cNvSpPr txBox="1">
              <a:spLocks noChangeArrowheads="1"/>
            </p:cNvSpPr>
            <p:nvPr/>
          </p:nvSpPr>
          <p:spPr bwMode="auto">
            <a:xfrm>
              <a:off x="8066" y="2458"/>
              <a:ext cx="1635" cy="8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ДЕПАРТАМЕНТ ТРУДА И ЗАНЯТОСТИ НАСЕЛЕНИЯ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2235" y="3647"/>
              <a:ext cx="1263" cy="13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организации для детей-сирот (норма)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 flipH="1">
              <a:off x="2489" y="3290"/>
              <a:ext cx="805" cy="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flipH="1">
              <a:off x="4396" y="3349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5384" y="3349"/>
              <a:ext cx="423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V="1">
              <a:off x="4396" y="4333"/>
              <a:ext cx="2182" cy="14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6766" y="3789"/>
              <a:ext cx="680" cy="159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ЦЕНТР СОЦИАЛЬНОЙ ПОМОЩИ СЕМЬЕ И ДЕТЯМ</a:t>
              </a:r>
              <a:endParaRPr lang="ru-RU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7502" y="3634"/>
              <a:ext cx="705" cy="16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Комплексные центры социального обслуживания населения</a:t>
              </a:r>
              <a:endParaRPr lang="ru-RU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>
              <a:off x="7502" y="3349"/>
              <a:ext cx="378" cy="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2377" y="5118"/>
              <a:ext cx="988" cy="5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СРЦ</a:t>
              </a: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3294" y="3293"/>
              <a:ext cx="3206" cy="18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4678" y="3767"/>
              <a:ext cx="2041" cy="231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КОЛЛЕДЖИ</a:t>
              </a:r>
              <a:endParaRPr lang="ru-RU" sz="900" dirty="0">
                <a:latin typeface="Arial" pitchFamily="34" charset="0"/>
                <a:cs typeface="Arial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И ВУЗы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3549" y="3767"/>
              <a:ext cx="988" cy="13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школы интернаты для детей-сирот (</a:t>
              </a:r>
              <a:r>
                <a:rPr lang="en-US" sz="12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VII-VIII</a:t>
              </a:r>
              <a:r>
                <a:rPr lang="ru-RU" sz="12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вид)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auto">
            <a:xfrm>
              <a:off x="8285" y="3741"/>
              <a:ext cx="674" cy="14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Предприятия города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9055" y="3767"/>
              <a:ext cx="706" cy="13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Центры занятости населения</a:t>
              </a:r>
              <a:endParaRPr lang="ru-RU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>
              <a:off x="8490" y="3349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9196" y="3349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flipH="1">
              <a:off x="3616" y="2137"/>
              <a:ext cx="535" cy="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 flipH="1">
              <a:off x="5087" y="2137"/>
              <a:ext cx="0" cy="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4" name="Line 4"/>
            <p:cNvSpPr>
              <a:spLocks noChangeShapeType="1"/>
            </p:cNvSpPr>
            <p:nvPr/>
          </p:nvSpPr>
          <p:spPr bwMode="auto">
            <a:xfrm flipH="1">
              <a:off x="6959" y="2137"/>
              <a:ext cx="0" cy="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>
              <a:off x="7695" y="2137"/>
              <a:ext cx="736" cy="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560" y="7530"/>
              <a:ext cx="6777" cy="2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 rtl="0"/>
              <a:r>
                <a:rPr lang="ru-RU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 Э  Т  А  П  Ы</a:t>
              </a:r>
            </a:p>
          </p:txBody>
        </p:sp>
      </p:grpSp>
      <p:sp>
        <p:nvSpPr>
          <p:cNvPr id="33" name="Стрелка вправо 32"/>
          <p:cNvSpPr/>
          <p:nvPr/>
        </p:nvSpPr>
        <p:spPr>
          <a:xfrm>
            <a:off x="1899180" y="6120057"/>
            <a:ext cx="8229600" cy="524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2460709" y="4320975"/>
            <a:ext cx="1200217" cy="2716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З.С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3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Алгоритмы взаимодействия службы и социальной сети выпускников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149576"/>
              </p:ext>
            </p:extLst>
          </p:nvPr>
        </p:nvGraphicFramePr>
        <p:xfrm>
          <a:off x="532263" y="914401"/>
          <a:ext cx="11095629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543"/>
                <a:gridCol w="3698543"/>
                <a:gridCol w="3698543"/>
              </a:tblGrid>
              <a:tr h="87923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сопровождения: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Организации, представляющие услуги</a:t>
                      </a:r>
                      <a:endParaRPr lang="ru-RU" dirty="0"/>
                    </a:p>
                  </a:txBody>
                  <a:tcPr/>
                </a:tc>
              </a:tr>
              <a:tr h="483576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группа: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выпускники, сиротских учреждений, обучающиеся в  НПО,  СПО,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имеющие проблем  проживанием, поведением и здоровьем.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Образовательные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(репетиторские,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тьюторские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 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Организация  досуга;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3.Медицинские (по навыкам здорового образа жизни).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Наставничество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5.Групповая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тренинговая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работа по коррекции установок на трудовую деятельность, на отношение к материальным ценностям, 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гендерные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взаимоотношения, личностный рост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Учреждения системы СПО,   СО НКО (например «Большая перемена», « Вверх»)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Учреждения культуры и спорта территории, досуговые организации,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Центры помощи семье и детям, СО НКО  и волонтерские проекты.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Центры занятости,</a:t>
                      </a: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Предприятия города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83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/>
              <a:t>Алгоритмы взаимодействия службы и социальной сети выпускников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867837"/>
              </p:ext>
            </p:extLst>
          </p:nvPr>
        </p:nvGraphicFramePr>
        <p:xfrm>
          <a:off x="136477" y="914400"/>
          <a:ext cx="1177801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032"/>
                <a:gridCol w="3789449"/>
                <a:gridCol w="4301537"/>
              </a:tblGrid>
              <a:tr h="853148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сопровождения: </a:t>
                      </a:r>
                    </a:p>
                    <a:p>
                      <a:r>
                        <a:rPr lang="ru-RU" dirty="0" smtClean="0"/>
                        <a:t>КРИЗИСНЫЙ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Организации</a:t>
                      </a:r>
                      <a:endParaRPr lang="ru-RU" dirty="0"/>
                    </a:p>
                  </a:txBody>
                  <a:tcPr/>
                </a:tc>
              </a:tr>
              <a:tr h="509045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группа: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СПО из числа выпускников, с явным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девиантным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поведением (малолетние преступники, возвратившиеся из мест заключения; условно осужденные лица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 числа детей-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сирот;  малолетние матери,  подростки с особенностями умственного развития)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Индивидуальное сопровождение (Куратор);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Социальный патронаж беременных подростков и юных матерей; 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Организация досуга (Реабилитационный досуг);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Психологическая реабилитация (Арт – терапия, танцевальная терапия,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Телесная терапия); (Группы поддержки пережившим насилие); Тренинги по работе с травмой</a:t>
                      </a:r>
                      <a:endParaRPr lang="ru-RU" sz="1600" dirty="0" smtClean="0"/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Социально-психологическая реабилитация (Группы поддержки для молодежи с зависимым поведением ;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Тренинги личностного роста)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Привлеченные специалисты согласно плану ИПСС.</a:t>
                      </a:r>
                    </a:p>
                    <a:p>
                      <a:pPr marL="0" indent="0">
                        <a:buNone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Женские консультации, Диспансеры, Центры помощи семьи и детям, НКО 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Организации спорта и культуры, НКО (Грань, Мы вместе)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 НКО(например «Голубка», «Сестры»,  «Анна», «Надежда») 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Центры психологической помощи населению, ПМС центры </a:t>
                      </a:r>
                    </a:p>
                    <a:p>
                      <a:pPr marL="342900" indent="-342900">
                        <a:buAutoNum type="arabicPeriod" startAt="4"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 Наркологические диспансеры, НКО (например «Встань»)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99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763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/>
              <a:t>Алгоритмы взаимодействия службы и социальной сети выпускников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110930"/>
              </p:ext>
            </p:extLst>
          </p:nvPr>
        </p:nvGraphicFramePr>
        <p:xfrm>
          <a:off x="939421" y="1281752"/>
          <a:ext cx="1033362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543"/>
                <a:gridCol w="3444543"/>
                <a:gridCol w="3444543"/>
              </a:tblGrid>
              <a:tr h="1005191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сопровождения: Экстренный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Организации</a:t>
                      </a:r>
                      <a:endParaRPr lang="ru-RU" dirty="0"/>
                    </a:p>
                  </a:txBody>
                  <a:tcPr/>
                </a:tc>
              </a:tr>
              <a:tr h="371920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подростки и молодежь из числа выпускников сиротских учреждений, выпавшие из системы образования, безработные и не имеющие определенного места жительства.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Экстренная психологическая помощь (технологии помощи жертвам насилия, суицида,  технологии медиации при решении конфликтов, профилактики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буллинга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правонарушений)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Ценртры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психологической помощи населению, МЧС,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МВД, социальной защиты населения, опеки и попечительства, здравоохранения, НКО.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00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1957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подготовка студентов из числа детей-сирот к производственной практике: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922" y="1195754"/>
            <a:ext cx="10454185" cy="566224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chemeClr val="bg1"/>
                </a:solidFill>
              </a:rPr>
              <a:t>Этап </a:t>
            </a:r>
            <a:r>
              <a:rPr lang="ru-RU" sz="2800" b="1" dirty="0" smtClean="0">
                <a:solidFill>
                  <a:schemeClr val="tx1"/>
                </a:solidFill>
              </a:rPr>
              <a:t>Диагностика ресурсности </a:t>
            </a:r>
            <a:r>
              <a:rPr lang="ru-RU" sz="2800" b="1" dirty="0">
                <a:solidFill>
                  <a:schemeClr val="tx1"/>
                </a:solidFill>
              </a:rPr>
              <a:t>выпускника в отношении социально-трудовой </a:t>
            </a:r>
            <a:r>
              <a:rPr lang="ru-RU" sz="2800" b="1" dirty="0" smtClean="0">
                <a:solidFill>
                  <a:schemeClr val="tx1"/>
                </a:solidFill>
              </a:rPr>
              <a:t>адаптации;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Подбор оптимального места ПП, + Консультации </a:t>
            </a:r>
            <a:r>
              <a:rPr lang="ru-RU" sz="2800" b="1" dirty="0">
                <a:solidFill>
                  <a:schemeClr val="tx1"/>
                </a:solidFill>
              </a:rPr>
              <a:t>студентов 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>
                <a:solidFill>
                  <a:schemeClr val="tx1"/>
                </a:solidFill>
              </a:rPr>
              <a:t>из числа детей-сирот </a:t>
            </a:r>
            <a:r>
              <a:rPr lang="ru-RU" sz="2800" b="1" dirty="0" smtClean="0">
                <a:solidFill>
                  <a:schemeClr val="tx1"/>
                </a:solidFill>
              </a:rPr>
              <a:t> перед </a:t>
            </a:r>
            <a:r>
              <a:rPr lang="ru-RU" sz="2800" b="1" dirty="0">
                <a:solidFill>
                  <a:schemeClr val="tx1"/>
                </a:solidFill>
              </a:rPr>
              <a:t>прохождением производственной </a:t>
            </a:r>
            <a:r>
              <a:rPr lang="ru-RU" sz="2800" b="1" dirty="0" smtClean="0">
                <a:solidFill>
                  <a:schemeClr val="tx1"/>
                </a:solidFill>
              </a:rPr>
              <a:t>практики;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Расширенный </a:t>
            </a:r>
            <a:r>
              <a:rPr lang="ru-RU" sz="2800" b="1" dirty="0" err="1" smtClean="0">
                <a:solidFill>
                  <a:schemeClr val="tx1"/>
                </a:solidFill>
              </a:rPr>
              <a:t>Педагогичский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Совет колледжа с приглашением специалистов Уполномоченной </a:t>
            </a:r>
            <a:r>
              <a:rPr lang="ru-RU" sz="2800" b="1" dirty="0" smtClean="0">
                <a:solidFill>
                  <a:schemeClr val="tx1"/>
                </a:solidFill>
              </a:rPr>
              <a:t>службы,  будущих </a:t>
            </a:r>
            <a:r>
              <a:rPr lang="ru-RU" sz="2800" b="1" dirty="0">
                <a:solidFill>
                  <a:schemeClr val="tx1"/>
                </a:solidFill>
              </a:rPr>
              <a:t>практикантов из числа детей-сирот по внесению изменений в Индивидуальный план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Знакомство </a:t>
            </a:r>
            <a:r>
              <a:rPr lang="ru-RU" sz="2800" b="1" dirty="0">
                <a:solidFill>
                  <a:schemeClr val="tx1"/>
                </a:solidFill>
              </a:rPr>
              <a:t>практикантов с наставниками на месте производственной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1391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Диагностика </a:t>
            </a:r>
            <a:r>
              <a:rPr lang="ru-RU" dirty="0" err="1"/>
              <a:t>ресурсности</a:t>
            </a:r>
            <a:r>
              <a:rPr lang="ru-RU" dirty="0"/>
              <a:t> выпускника в отношении социально-трудовой адаптации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меряем?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3206" y="2721483"/>
            <a:ext cx="5324674" cy="33832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Жизнестойкость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Выраженность личностных качеств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Паттерны поведения в стрессовых ситуациях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dirty="0" smtClean="0">
                <a:solidFill>
                  <a:schemeClr val="tx1"/>
                </a:solidFill>
              </a:rPr>
              <a:t> профессиональных и жизненных планов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Чем меряем?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5345072" cy="33832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«Тест жизнестойкости»</a:t>
            </a:r>
            <a:r>
              <a:rPr lang="ru-RU" dirty="0">
                <a:solidFill>
                  <a:schemeClr val="tx1"/>
                </a:solidFill>
              </a:rPr>
              <a:t> Мадди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16PF </a:t>
            </a:r>
            <a:r>
              <a:rPr lang="ru-RU" dirty="0" err="1">
                <a:solidFill>
                  <a:schemeClr val="tx1"/>
                </a:solidFill>
              </a:rPr>
              <a:t>Кеттела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«Личностная направленность поведения в конкретных ситуациях» Томаса </a:t>
            </a:r>
            <a:r>
              <a:rPr lang="ru-RU" dirty="0" err="1" smtClean="0">
                <a:solidFill>
                  <a:schemeClr val="tx1"/>
                </a:solidFill>
              </a:rPr>
              <a:t>Басса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Анкета  «Моя социально-трудовая адаптация», направленная на выявление ресурсов выпускника-сироты в отношении его социально-трудовой адаптации.   (Выпускникам с ОВЗ оказывается индивидуальная помощь при проведении диагностики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67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диагностики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1320" y="1828800"/>
            <a:ext cx="11109278" cy="4267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Ответственный исполнитель – Психолог колледжа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применяется?</a:t>
            </a:r>
          </a:p>
          <a:p>
            <a:r>
              <a:rPr lang="ru-RU" dirty="0">
                <a:solidFill>
                  <a:schemeClr val="tx1"/>
                </a:solidFill>
              </a:rPr>
              <a:t>Определены мишени социально-психологического сопровождения   и разработаны следующие рекомендации: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кадровым службам организаций - работодателя по подбору наставника;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наставникам по эффективным приемам и способам взаимодействия с выпускником;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мастерам производственного обучения по организации взаимодействия выпускника и нового трудового окружения;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тьюторам</a:t>
            </a:r>
            <a:r>
              <a:rPr lang="ru-RU" dirty="0">
                <a:solidFill>
                  <a:schemeClr val="tx1"/>
                </a:solidFill>
              </a:rPr>
              <a:t> колледжей по составлению индивидуального маршрута подготовки выпускника в рамках программы  «ШМС» 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29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6" y="423080"/>
            <a:ext cx="11750722" cy="15831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Консультации студентов колледжа из числа детей-сирот </a:t>
            </a:r>
            <a:r>
              <a:rPr lang="ru-RU" dirty="0" smtClean="0"/>
              <a:t> перед </a:t>
            </a:r>
            <a:r>
              <a:rPr lang="ru-RU" dirty="0"/>
              <a:t>прохождением производственной </a:t>
            </a:r>
            <a:r>
              <a:rPr lang="ru-RU" dirty="0" smtClean="0"/>
              <a:t>практики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39" y="2156346"/>
            <a:ext cx="10931857" cy="43672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Ответственный исполнитель – </a:t>
            </a:r>
            <a:r>
              <a:rPr lang="ru-RU" sz="3200" dirty="0" err="1" smtClean="0">
                <a:solidFill>
                  <a:schemeClr val="tx1"/>
                </a:solidFill>
              </a:rPr>
              <a:t>тьютор</a:t>
            </a:r>
            <a:r>
              <a:rPr lang="ru-RU" sz="3200" dirty="0" smtClean="0">
                <a:solidFill>
                  <a:schemeClr val="tx1"/>
                </a:solidFill>
              </a:rPr>
              <a:t> группы (классный руководитель, педагог психолог)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Цель консультирования - </a:t>
            </a:r>
            <a:r>
              <a:rPr lang="ru-RU" sz="3200" dirty="0" smtClean="0">
                <a:solidFill>
                  <a:schemeClr val="tx1"/>
                </a:solidFill>
              </a:rPr>
              <a:t>коррекция </a:t>
            </a:r>
            <a:r>
              <a:rPr lang="ru-RU" sz="3200" dirty="0">
                <a:solidFill>
                  <a:schemeClr val="tx1"/>
                </a:solidFill>
              </a:rPr>
              <a:t>ожидания практиканта в отношении социально - трудовой адаптации, 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индивидуальные рекомендации </a:t>
            </a:r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</a:rPr>
              <a:t>по эффективным приемам взаимодействия в новом трудовом  </a:t>
            </a:r>
            <a:r>
              <a:rPr lang="ru-RU" sz="3200" dirty="0" smtClean="0">
                <a:solidFill>
                  <a:schemeClr val="tx1"/>
                </a:solidFill>
              </a:rPr>
              <a:t>коллективе</a:t>
            </a:r>
          </a:p>
          <a:p>
            <a:r>
              <a:rPr lang="ru-RU" sz="3200" i="1" dirty="0" smtClean="0">
                <a:solidFill>
                  <a:schemeClr val="tx1"/>
                </a:solidFill>
              </a:rPr>
              <a:t>При необходимости – отработка конкретных приемов поведения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3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354841"/>
            <a:ext cx="11873552" cy="14466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Совещание  руководителя производственной практики колледжа и кадровой службы организации-работодателя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2156345"/>
            <a:ext cx="11600597" cy="41625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Ответственный </a:t>
            </a:r>
            <a:r>
              <a:rPr lang="ru-RU" sz="3200" dirty="0" smtClean="0">
                <a:solidFill>
                  <a:schemeClr val="tx1"/>
                </a:solidFill>
              </a:rPr>
              <a:t>исполнитель - руководитель </a:t>
            </a:r>
            <a:r>
              <a:rPr lang="ru-RU" sz="3200" dirty="0">
                <a:solidFill>
                  <a:schemeClr val="tx1"/>
                </a:solidFill>
              </a:rPr>
              <a:t>производственной практики </a:t>
            </a:r>
            <a:r>
              <a:rPr lang="ru-RU" sz="3200" dirty="0" smtClean="0">
                <a:solidFill>
                  <a:schemeClr val="tx1"/>
                </a:solidFill>
              </a:rPr>
              <a:t>колледжа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Цель - Подобраны </a:t>
            </a:r>
            <a:r>
              <a:rPr lang="ru-RU" sz="3200" dirty="0">
                <a:solidFill>
                  <a:schemeClr val="tx1"/>
                </a:solidFill>
              </a:rPr>
              <a:t>оптимальные производственные места для практикантов в соответствии с их индивидуальными потребностями, назначен наставник по критериям психологической совместимости с практикантом</a:t>
            </a:r>
          </a:p>
        </p:txBody>
      </p:sp>
    </p:spTree>
    <p:extLst>
      <p:ext uri="{BB962C8B-B14F-4D97-AF65-F5344CB8AC3E}">
        <p14:creationId xmlns:p14="http://schemas.microsoft.com/office/powerpoint/2010/main" val="150823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6" y="286604"/>
            <a:ext cx="10828134" cy="11327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Форма оценки  оптимального места прохождения практики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8365" y="1846261"/>
          <a:ext cx="11737075" cy="464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725"/>
                <a:gridCol w="1676725"/>
                <a:gridCol w="1676725"/>
                <a:gridCol w="1676725"/>
                <a:gridCol w="1676725"/>
                <a:gridCol w="1676725"/>
                <a:gridCol w="1676725"/>
              </a:tblGrid>
              <a:tr h="33090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практиканта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Комментарии (краткое описание профессиональных и личных качеств)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Предприятия и вакансии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специалисту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(специфика предприятия,  рабочего коллектива)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Шансы на трудоустройство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Дальнейшие «шаги»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26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chemeClr val="hlink"/>
                </a:solidFill>
              </a:rPr>
              <a:t>ОСНОВНАЯ ИДЕЯ</a:t>
            </a:r>
            <a:r>
              <a:rPr lang="ru-RU" sz="4000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53570" y="1828801"/>
            <a:ext cx="8673152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/>
              <a:t>	</a:t>
            </a:r>
            <a:r>
              <a:rPr lang="ru-RU" sz="2400" dirty="0"/>
              <a:t>Организация в регионе </a:t>
            </a:r>
            <a:r>
              <a:rPr lang="ru-RU" sz="2400" b="1" dirty="0"/>
              <a:t>целостной системы</a:t>
            </a:r>
            <a:r>
              <a:rPr lang="ru-RU" sz="2400" dirty="0"/>
              <a:t> сопровождения выпускников   всех видов альтернативной опеки за счет использования </a:t>
            </a:r>
            <a:r>
              <a:rPr lang="ru-RU" sz="2400" b="1" dirty="0"/>
              <a:t>эффективных технологий сопровождения</a:t>
            </a:r>
            <a:r>
              <a:rPr lang="ru-RU" sz="2400" dirty="0"/>
              <a:t>, </a:t>
            </a:r>
            <a:r>
              <a:rPr lang="ru-RU" sz="2400" b="1" dirty="0"/>
              <a:t>объединения имеющихся в регионах элементов инфраструктуры системы семейного жизнеустройства детей-сирот,</a:t>
            </a:r>
            <a:r>
              <a:rPr lang="ru-RU" sz="2400" dirty="0"/>
              <a:t>  </a:t>
            </a:r>
            <a:r>
              <a:rPr lang="ru-RU" sz="2400" b="1" dirty="0"/>
              <a:t>ресурсов различных социальных ведомств в единую  систему сопровождения  выпускников</a:t>
            </a:r>
            <a:r>
              <a:rPr lang="ru-RU" sz="2400" dirty="0"/>
              <a:t>, в рамках которой выстраивается вертикаль управления процессами сопровождения.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/>
              <a:t>	В рамках системы сопровождения выпускников оказывается содействие </a:t>
            </a:r>
            <a:r>
              <a:rPr lang="ru-RU" sz="2400" b="1" dirty="0"/>
              <a:t>созданию оптимальных условий</a:t>
            </a:r>
            <a:r>
              <a:rPr lang="ru-RU" sz="2400" dirty="0"/>
              <a:t> для развития, воспитания и социализации детей-сирот и  лиц из их числа.</a:t>
            </a:r>
          </a:p>
        </p:txBody>
      </p:sp>
    </p:spTree>
    <p:extLst>
      <p:ext uri="{BB962C8B-B14F-4D97-AF65-F5344CB8AC3E}">
        <p14:creationId xmlns:p14="http://schemas.microsoft.com/office/powerpoint/2010/main" val="4213023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9809"/>
          </a:xfrm>
        </p:spPr>
        <p:txBody>
          <a:bodyPr/>
          <a:lstStyle/>
          <a:p>
            <a:r>
              <a:rPr lang="ru-RU" dirty="0"/>
              <a:t>Расширенный </a:t>
            </a:r>
            <a:r>
              <a:rPr lang="ru-RU" dirty="0" smtClean="0"/>
              <a:t>Педагогический </a:t>
            </a:r>
            <a:r>
              <a:rPr lang="ru-RU" dirty="0"/>
              <a:t>Совет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845733"/>
            <a:ext cx="11887200" cy="45141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КТО УЧАСТВУЕТ?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Мастер, </a:t>
            </a:r>
            <a:r>
              <a:rPr lang="ru-RU" sz="2400" dirty="0" err="1" smtClean="0">
                <a:solidFill>
                  <a:schemeClr val="tx1"/>
                </a:solidFill>
              </a:rPr>
              <a:t>Тьютор</a:t>
            </a:r>
            <a:r>
              <a:rPr lang="ru-RU" sz="2400" dirty="0" smtClean="0">
                <a:solidFill>
                  <a:schemeClr val="tx1"/>
                </a:solidFill>
              </a:rPr>
              <a:t> (классный руководитель), Психолог колледжа, Специалисты </a:t>
            </a:r>
            <a:r>
              <a:rPr lang="ru-RU" sz="2400" dirty="0">
                <a:solidFill>
                  <a:schemeClr val="tx1"/>
                </a:solidFill>
              </a:rPr>
              <a:t>Уполномоченной службы </a:t>
            </a:r>
            <a:r>
              <a:rPr lang="ru-RU" sz="2400" dirty="0" err="1">
                <a:solidFill>
                  <a:schemeClr val="tx1"/>
                </a:solidFill>
              </a:rPr>
              <a:t>постинтернатного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сопровождения, Будущие практиканты </a:t>
            </a:r>
            <a:r>
              <a:rPr lang="ru-RU" sz="2400" dirty="0">
                <a:solidFill>
                  <a:schemeClr val="tx1"/>
                </a:solidFill>
              </a:rPr>
              <a:t>из числа </a:t>
            </a:r>
            <a:r>
              <a:rPr lang="ru-RU" sz="2400" dirty="0" smtClean="0">
                <a:solidFill>
                  <a:schemeClr val="tx1"/>
                </a:solidFill>
              </a:rPr>
              <a:t>детей-сирот.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 ДЕЛАЮТ?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Вносят изменения </a:t>
            </a:r>
            <a:r>
              <a:rPr lang="ru-RU" sz="2400" dirty="0">
                <a:solidFill>
                  <a:schemeClr val="tx1"/>
                </a:solidFill>
              </a:rPr>
              <a:t>в Индивидуальный план </a:t>
            </a:r>
            <a:r>
              <a:rPr lang="ru-RU" sz="2400" dirty="0" err="1">
                <a:solidFill>
                  <a:schemeClr val="tx1"/>
                </a:solidFill>
              </a:rPr>
              <a:t>постинтернатного</a:t>
            </a:r>
            <a:r>
              <a:rPr lang="ru-RU" sz="2400" dirty="0">
                <a:solidFill>
                  <a:schemeClr val="tx1"/>
                </a:solidFill>
              </a:rPr>
              <a:t> сопровождения выпускников в связи с прохождением производственной </a:t>
            </a:r>
            <a:r>
              <a:rPr lang="ru-RU" sz="2400" dirty="0" smtClean="0">
                <a:solidFill>
                  <a:schemeClr val="tx1"/>
                </a:solidFill>
              </a:rPr>
              <a:t>практики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ЗАЧЕМ?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Практиканты </a:t>
            </a:r>
            <a:r>
              <a:rPr lang="ru-RU" sz="2400" dirty="0">
                <a:solidFill>
                  <a:schemeClr val="tx1"/>
                </a:solidFill>
              </a:rPr>
              <a:t>из числа детей сирот знают и принимают требования работодателя и задачи производственной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38568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354841"/>
            <a:ext cx="11778018" cy="13825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Начало производственной практики: знакомство практикантов с наставниками на месте производственной практики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845733"/>
            <a:ext cx="11778018" cy="429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Кто?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Ответственный специалист -  мастер </a:t>
            </a:r>
            <a:r>
              <a:rPr lang="ru-RU" sz="3200" dirty="0">
                <a:solidFill>
                  <a:schemeClr val="tx1"/>
                </a:solidFill>
              </a:rPr>
              <a:t>производственного обучения, </a:t>
            </a:r>
            <a:r>
              <a:rPr lang="ru-RU" sz="3200" dirty="0" smtClean="0">
                <a:solidFill>
                  <a:schemeClr val="tx1"/>
                </a:solidFill>
              </a:rPr>
              <a:t>наставник </a:t>
            </a:r>
            <a:r>
              <a:rPr lang="ru-RU" sz="3200" dirty="0">
                <a:solidFill>
                  <a:schemeClr val="tx1"/>
                </a:solidFill>
              </a:rPr>
              <a:t>– сотрудник </a:t>
            </a:r>
            <a:r>
              <a:rPr lang="ru-RU" sz="3200" dirty="0" smtClean="0">
                <a:solidFill>
                  <a:schemeClr val="tx1"/>
                </a:solidFill>
              </a:rPr>
              <a:t>организации-работодателя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ЗАЧЕМ ?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Актуализирована </a:t>
            </a:r>
            <a:r>
              <a:rPr lang="ru-RU" sz="3200" dirty="0">
                <a:solidFill>
                  <a:schemeClr val="tx1"/>
                </a:solidFill>
              </a:rPr>
              <a:t>мотивация практиканта на успешное прохождение производственной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44536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1" y="423079"/>
            <a:ext cx="11566477" cy="10918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социально-психолого-педагогическое сопровождение </a:t>
            </a:r>
            <a:r>
              <a:rPr lang="ru-RU" sz="3200" b="1" dirty="0"/>
              <a:t>студентов-сирот в период прохождения производственной практики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021687"/>
              </p:ext>
            </p:extLst>
          </p:nvPr>
        </p:nvGraphicFramePr>
        <p:xfrm>
          <a:off x="312761" y="1760561"/>
          <a:ext cx="11566478" cy="489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6478"/>
              </a:tblGrid>
              <a:tr h="1381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Посещение места  производственной практики выпускника мастером производственного обучения в соответствии с учебным планом, ведение журнала производственной практики, взаимодействие с наставником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1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Поддерживание регулярной связи с практикантами, мастером производственного обучения, наставником.  Проведение занятий по программе «ШМС», разбор конфликтных случаев из текущей производственной практики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Ведение кризисного случая по технологии работа со </a:t>
                      </a:r>
                      <a:r>
                        <a:rPr lang="ru-RU" sz="2000" dirty="0" smtClean="0">
                          <a:effectLst/>
                        </a:rPr>
                        <a:t>случаем </a:t>
                      </a:r>
                      <a:r>
                        <a:rPr lang="ru-RU" sz="2000" dirty="0">
                          <a:effectLst/>
                        </a:rPr>
                        <a:t>(по необходимости)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3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Заключительная диагностика по выявлению ресурсов выпускника-сироты в отношении его социально-трудовой адаптации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Составление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личного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карьерного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плана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8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00752"/>
          </a:xfrm>
        </p:spPr>
        <p:txBody>
          <a:bodyPr/>
          <a:lstStyle/>
          <a:p>
            <a:r>
              <a:rPr lang="ru-RU" dirty="0" smtClean="0"/>
              <a:t>Школа «Молодого Специалиста»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733266"/>
            <a:ext cx="11846256" cy="44497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Тип – программа дополнительного образования социально-педагогической направленности;</a:t>
            </a:r>
          </a:p>
          <a:p>
            <a:r>
              <a:rPr lang="ru-RU" sz="2400" dirty="0" smtClean="0"/>
              <a:t>Цель </a:t>
            </a:r>
            <a:r>
              <a:rPr lang="ru-RU" sz="2400" dirty="0"/>
              <a:t>программы:    формирование социально трудовых навыков, способствующих успешной социально-трудовой адаптации и дальнейшей профессиональной деятельности выпускника  НПО и СПО из числа </a:t>
            </a:r>
            <a:r>
              <a:rPr lang="ru-RU" sz="2400" dirty="0" smtClean="0"/>
              <a:t>детей-сирот;</a:t>
            </a:r>
          </a:p>
          <a:p>
            <a:r>
              <a:rPr lang="ru-RU" sz="2400" dirty="0"/>
              <a:t>Программа включает 32 сценария занятий, призванных поэтапно формировать у  выпускников </a:t>
            </a:r>
            <a:r>
              <a:rPr lang="ru-RU" sz="2400" dirty="0" err="1"/>
              <a:t>интернатных</a:t>
            </a:r>
            <a:r>
              <a:rPr lang="ru-RU" sz="2400" dirty="0"/>
              <a:t> учреждений   социальную компетентность, </a:t>
            </a:r>
            <a:r>
              <a:rPr lang="ru-RU" sz="2400" dirty="0" smtClean="0"/>
              <a:t>навыки планирования, тайм-менеджмента,  социальную перспективу, установки </a:t>
            </a:r>
            <a:r>
              <a:rPr lang="ru-RU" sz="2400" dirty="0"/>
              <a:t>на успех в социально-трудовой деятельности, четкую гражданскую позицию. </a:t>
            </a:r>
          </a:p>
          <a:p>
            <a:r>
              <a:rPr lang="ru-RU" sz="2400" dirty="0"/>
              <a:t>Формы работы: тренинги, мини-лекции, дискуссии, деловые игры, работа в малых группах,   разбор случаев из практики, экскурсии.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10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286603"/>
            <a:ext cx="11932693" cy="846161"/>
          </a:xfrm>
        </p:spPr>
        <p:txBody>
          <a:bodyPr/>
          <a:lstStyle/>
          <a:p>
            <a:pPr algn="ctr"/>
            <a:r>
              <a:rPr lang="ru-RU" dirty="0"/>
              <a:t>Школа «Молодого Специалиста»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651379"/>
            <a:ext cx="11668836" cy="455835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НАПРАВЛЕНА НА: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- </a:t>
            </a:r>
            <a:r>
              <a:rPr lang="ru-RU" sz="2400" b="1" dirty="0">
                <a:solidFill>
                  <a:schemeClr val="tx1"/>
                </a:solidFill>
              </a:rPr>
              <a:t>создание условий для  профессионального самоопределения и профессионального становления   молодого человека из числа детей-сирот;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- развитие мотивации  молодого человека из числа детей-сирот  трудовой деятельности и карьерному росту;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- обеспечение эмоционального благополучия;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- профилактику асоциального поведения;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-  укрепление психического и физического здоровья молодого человека из числа детей-сирот.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КТО ВЕДЕТ?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Тютор</a:t>
            </a:r>
            <a:r>
              <a:rPr lang="ru-RU" b="1" dirty="0" smtClean="0">
                <a:solidFill>
                  <a:schemeClr val="tx1"/>
                </a:solidFill>
              </a:rPr>
              <a:t> группы, психолог </a:t>
            </a:r>
            <a:r>
              <a:rPr lang="ru-RU" b="1" dirty="0">
                <a:solidFill>
                  <a:schemeClr val="tx1"/>
                </a:solidFill>
              </a:rPr>
              <a:t>колледжа</a:t>
            </a:r>
          </a:p>
        </p:txBody>
      </p:sp>
    </p:spTree>
    <p:extLst>
      <p:ext uri="{BB962C8B-B14F-4D97-AF65-F5344CB8AC3E}">
        <p14:creationId xmlns:p14="http://schemas.microsoft.com/office/powerpoint/2010/main" val="2535963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318" y="395785"/>
            <a:ext cx="11136575" cy="134157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заключительная диагностика для выявления изменившихся  ресурсов выпускника-сироты в отношении его социально-трудовой адаптации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149" y="2183641"/>
            <a:ext cx="10795379" cy="421715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ОТВЕТСТВЕННЫЙ СПЕЦИАЛИСТ -психолог,  </a:t>
            </a:r>
            <a:r>
              <a:rPr lang="ru-RU" b="1" dirty="0" err="1" smtClean="0">
                <a:solidFill>
                  <a:schemeClr val="tx1"/>
                </a:solidFill>
              </a:rPr>
              <a:t>тьютор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наставник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возможна индивидуальная и групповая форма работы).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ЗАЧЕМ?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Результаты </a:t>
            </a:r>
            <a:r>
              <a:rPr lang="ru-RU" b="1" dirty="0">
                <a:solidFill>
                  <a:schemeClr val="tx1"/>
                </a:solidFill>
              </a:rPr>
              <a:t>производственной практики и заключительной диагностики ложатся в основу личного карьерного плана </a:t>
            </a:r>
            <a:r>
              <a:rPr lang="ru-RU" b="1" dirty="0" smtClean="0">
                <a:solidFill>
                  <a:schemeClr val="tx1"/>
                </a:solidFill>
              </a:rPr>
              <a:t>выпускника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Разрабатываются  </a:t>
            </a:r>
            <a:r>
              <a:rPr lang="ru-RU" b="1" dirty="0">
                <a:solidFill>
                  <a:schemeClr val="tx1"/>
                </a:solidFill>
              </a:rPr>
              <a:t>необходимые методы и  способы  самостоятельного достижения целей и задач личного карьерного плана выпускника, с учетом    конкретных ресурсов инфраструктуры территории, где  проживает выпускник.</a:t>
            </a:r>
          </a:p>
        </p:txBody>
      </p:sp>
    </p:spTree>
    <p:extLst>
      <p:ext uri="{BB962C8B-B14F-4D97-AF65-F5344CB8AC3E}">
        <p14:creationId xmlns:p14="http://schemas.microsoft.com/office/powerpoint/2010/main" val="4080256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 составления личного карьерного плана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57400" y="1219200"/>
          <a:ext cx="8153400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143000"/>
                <a:gridCol w="1219200"/>
                <a:gridCol w="1168400"/>
                <a:gridCol w="1358900"/>
                <a:gridCol w="1358900"/>
              </a:tblGrid>
              <a:tr h="733425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Конкретная цель через 10 лет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Функциональные обязанности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качества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профессиональные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Личные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Качества над которыми мне нужно работать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мне работать над качествами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научиться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1047750">
                <a:tc>
                  <a:txBody>
                    <a:bodyPr/>
                    <a:lstStyle/>
                    <a:p>
                      <a:r>
                        <a:rPr lang="ru-RU" dirty="0" smtClean="0"/>
                        <a:t>Шаги по карьерной лестнице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Шаг/этап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Цель этапа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Приобретенные знания, навыки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836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ПРИМЕР ВЫБОРА КАЧЕСТВ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000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684" y="679290"/>
            <a:ext cx="9867331" cy="5416710"/>
          </a:xfrm>
        </p:spPr>
      </p:pic>
    </p:spTree>
    <p:extLst>
      <p:ext uri="{BB962C8B-B14F-4D97-AF65-F5344CB8AC3E}">
        <p14:creationId xmlns:p14="http://schemas.microsoft.com/office/powerpoint/2010/main" val="2644731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Пример работы над качествами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пример 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820" y="1252182"/>
            <a:ext cx="10249469" cy="5148618"/>
          </a:xfrm>
        </p:spPr>
      </p:pic>
    </p:spTree>
    <p:extLst>
      <p:ext uri="{BB962C8B-B14F-4D97-AF65-F5344CB8AC3E}">
        <p14:creationId xmlns:p14="http://schemas.microsoft.com/office/powerpoint/2010/main" val="3208795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773"/>
            <a:ext cx="12192000" cy="13647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Этап социально-психолого-педагогического сопровождения процесса социально-трудовой адаптации выпускника СПО из числа детей сирот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 </a:t>
            </a:r>
            <a:r>
              <a:rPr lang="ru-RU" sz="2800" b="1" dirty="0"/>
              <a:t>1-м рабочем месте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01001"/>
          <a:ext cx="12064621" cy="5603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4621"/>
              </a:tblGrid>
              <a:tr h="93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Трудоустройство  и заключение договора о </a:t>
                      </a:r>
                      <a:r>
                        <a:rPr lang="ru-RU" sz="2400" dirty="0" err="1">
                          <a:effectLst/>
                        </a:rPr>
                        <a:t>наставничесве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</a:tr>
              <a:tr h="950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Встреча специалиста Уполномоченной службы </a:t>
                      </a:r>
                      <a:r>
                        <a:rPr lang="ru-RU" sz="2400" dirty="0" err="1">
                          <a:effectLst/>
                        </a:rPr>
                        <a:t>постинтернатного</a:t>
                      </a:r>
                      <a:r>
                        <a:rPr lang="ru-RU" sz="2400" dirty="0">
                          <a:effectLst/>
                        </a:rPr>
                        <a:t> сопровождения с  наставником и подопечным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</a:tr>
              <a:tr h="93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Консультации специалистов Уполномоченной службы </a:t>
                      </a:r>
                      <a:r>
                        <a:rPr lang="ru-RU" sz="2400" dirty="0" err="1">
                          <a:effectLst/>
                        </a:rPr>
                        <a:t>постинтернатного</a:t>
                      </a:r>
                      <a:r>
                        <a:rPr lang="ru-RU" sz="2400" dirty="0">
                          <a:effectLst/>
                        </a:rPr>
                        <a:t> сопровождения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</a:tr>
              <a:tr h="93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Встрече команды специалистов Уполномоченной службы, наставника и </a:t>
                      </a:r>
                      <a:r>
                        <a:rPr lang="ru-RU" sz="2400" dirty="0" err="1" smtClean="0">
                          <a:effectLst/>
                        </a:rPr>
                        <a:t>адаптанта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</a:tr>
              <a:tr h="93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Завершающая встреча по закрытию случая сопровождения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</a:tr>
              <a:tr h="930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Торжественное собрание по случаю завершения наставничества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79" marR="56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0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12652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Национальная стратегия действий в интересах детей на 2012 - 2017 годы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00200"/>
            <a:ext cx="87630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/>
              <a:t>«</a:t>
            </a:r>
            <a:r>
              <a:rPr lang="ru-RU" sz="4000" i="1" dirty="0"/>
              <a:t>обеспечение реализации гарантий доступности качественного образования для детей-сирот и детей, оставшихся без попечения родителей, и их поддержки на всех уровнях образования»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007795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4"/>
            <a:ext cx="12023678" cy="77792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Алгоритм подбора и подготовки наставников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92323"/>
          <a:ext cx="12192000" cy="5418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0"/>
              </a:tblGrid>
              <a:tr h="1423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Заключение договоров с  организацией-работодателем о  взаимодействии по подготовке и сопровождению выпускников НПО и СПО из числа детей-сирот на 1-м рабочем месте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1" marR="51591" marT="0" marB="0"/>
                </a:tc>
              </a:tr>
              <a:tr h="1294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</a:rPr>
                        <a:t>Проведение информационных и консультативных встреч с рабочим  коллективом организации-работодателя, где могут быть трудоустроены выпускники и/или где уже осуществляют их трудоустройство 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51591" marR="51591" marT="0" marB="0"/>
                </a:tc>
              </a:tr>
              <a:tr h="949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Собеседования/ интервью с сотрудниками предприятия, желающими стать наставниками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1" marR="51591" marT="0" marB="0"/>
                </a:tc>
              </a:tr>
              <a:tr h="474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Тренинг по подготовке наставников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1" marR="51591" marT="0" marB="0"/>
                </a:tc>
              </a:tr>
              <a:tr h="63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Интерактивное совместное занятие наставников и выпускников-сирот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1" marR="51591" marT="0" marB="0"/>
                </a:tc>
              </a:tr>
              <a:tr h="638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Заключение договора о Наставничестве с </a:t>
                      </a:r>
                      <a:r>
                        <a:rPr lang="ru-RU" sz="2400" dirty="0" err="1">
                          <a:effectLst/>
                        </a:rPr>
                        <a:t>адаптантом</a:t>
                      </a:r>
                      <a:r>
                        <a:rPr lang="ru-RU" sz="2400" dirty="0">
                          <a:effectLst/>
                        </a:rPr>
                        <a:t> из числа детей-сирот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1" marR="51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3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9553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 внешним условиям </a:t>
            </a:r>
            <a:r>
              <a:rPr lang="ru-RU" dirty="0" smtClean="0"/>
              <a:t>  оптимальной интеграции и адаптации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351127"/>
            <a:ext cx="11600597" cy="5506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Для </a:t>
            </a:r>
            <a:r>
              <a:rPr lang="ru-RU" sz="2000" b="1" u="sng" dirty="0">
                <a:solidFill>
                  <a:schemeClr val="tx1"/>
                </a:solidFill>
              </a:rPr>
              <a:t>колледжа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1.	 Организация межведомственного взаимодействия  для  оказания   обучающимся колледжей из числа-детей-сирот дополнительных услуг (образовательных, досуговых, медицинских, правовых, реабилитационных).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2.	Наличие опережающей поддерживающей социальной сети выпускника с обязательным включением в нее значимых взрослых, не являющихся сотрудниками его детского дома или школы интерната.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tx1"/>
                </a:solidFill>
              </a:rPr>
              <a:t>Для организации-работодателя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1.	Организация межведомственного взаимодействия с учреждениями НПО и СПО, Уполномоченными службами </a:t>
            </a:r>
            <a:r>
              <a:rPr lang="ru-RU" sz="2000" b="1" dirty="0" err="1">
                <a:solidFill>
                  <a:schemeClr val="tx1"/>
                </a:solidFill>
              </a:rPr>
              <a:t>постинтернатного</a:t>
            </a:r>
            <a:r>
              <a:rPr lang="ru-RU" sz="2000" b="1" dirty="0">
                <a:solidFill>
                  <a:schemeClr val="tx1"/>
                </a:solidFill>
              </a:rPr>
              <a:t> сопровождения;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2.	Участие организации-работодателя в попечительских советах организаций для детей-сирот и детей, оставшихся без попечения родителей;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3.	Участие организации-работодателя в социальных проектах территории, региона.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4.	Включение организации – работодателя в сетевые ресурсы по повышению квалификации работников и обеспечение специального доступа к ней выпускников – сирот (мотивирование на использование, подготовка к работе с сетями, техническое обеспечение);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02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150125"/>
            <a:ext cx="11818961" cy="11054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К внутренним условиям эффективной  </a:t>
            </a:r>
            <a:r>
              <a:rPr lang="ru-RU" sz="2800" b="1" dirty="0" smtClean="0"/>
              <a:t>интеграции и социально-трудовой </a:t>
            </a:r>
            <a:r>
              <a:rPr lang="ru-RU" sz="2800" b="1" dirty="0"/>
              <a:t>адаптации </a:t>
            </a:r>
            <a:r>
              <a:rPr lang="ru-RU" sz="2800" b="1" dirty="0" smtClean="0"/>
              <a:t>отнесены:</a:t>
            </a:r>
            <a:endParaRPr lang="ru-R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255594"/>
            <a:ext cx="11532360" cy="54045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Для </a:t>
            </a:r>
            <a:r>
              <a:rPr lang="ru-RU" u="sng" dirty="0">
                <a:solidFill>
                  <a:schemeClr val="tx1"/>
                </a:solidFill>
              </a:rPr>
              <a:t>колледжа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	Создание команды сопровождения как специальной организации деятельности специалистов учреждения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СПО, основанной на </a:t>
            </a:r>
            <a:r>
              <a:rPr lang="ru-RU" dirty="0" err="1">
                <a:solidFill>
                  <a:schemeClr val="tx1"/>
                </a:solidFill>
              </a:rPr>
              <a:t>мультидисциплинарном</a:t>
            </a:r>
            <a:r>
              <a:rPr lang="ru-RU" dirty="0">
                <a:solidFill>
                  <a:schemeClr val="tx1"/>
                </a:solidFill>
              </a:rPr>
              <a:t> подходе.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2.	Организация   согласованности действий Команды специалистов по сопровождению   и других педагогов, мастеров профессионального обучения, администрации и технического персонала учреждения профессионального   образования в обеспечении </a:t>
            </a:r>
            <a:r>
              <a:rPr lang="ru-RU" dirty="0" smtClean="0">
                <a:solidFill>
                  <a:schemeClr val="tx1"/>
                </a:solidFill>
              </a:rPr>
              <a:t>психологической  </a:t>
            </a:r>
            <a:r>
              <a:rPr lang="ru-RU" dirty="0">
                <a:solidFill>
                  <a:schemeClr val="tx1"/>
                </a:solidFill>
              </a:rPr>
              <a:t>безопасности и защищенности выпускника.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3.	Исключение формирования «сиротских групп», обеспечение права на равные образовательные возможности;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4.	Организация постоянно действующих обучающих семинаров и консультаций для педагогического коллектива учреждения  по   проблемам и личностным ресурсам  обучающихся из числа детей-сирот,  вопросам планирования  </a:t>
            </a:r>
            <a:r>
              <a:rPr lang="ru-RU" dirty="0" err="1">
                <a:solidFill>
                  <a:schemeClr val="tx1"/>
                </a:solidFill>
              </a:rPr>
              <a:t>постинтернатного</a:t>
            </a:r>
            <a:r>
              <a:rPr lang="ru-RU" dirty="0">
                <a:solidFill>
                  <a:schemeClr val="tx1"/>
                </a:solidFill>
              </a:rPr>
              <a:t> сопровождения, методам  и приемам работы с отклоняющимся поведением </a:t>
            </a:r>
            <a:r>
              <a:rPr lang="ru-RU" dirty="0" smtClean="0">
                <a:solidFill>
                  <a:schemeClr val="tx1"/>
                </a:solidFill>
              </a:rPr>
              <a:t> выпускников и  </a:t>
            </a:r>
            <a:r>
              <a:rPr lang="ru-RU" dirty="0">
                <a:solidFill>
                  <a:schemeClr val="tx1"/>
                </a:solidFill>
              </a:rPr>
              <a:t>по механизмам предупреждения кризисных ситуаций.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5.	Обеспечение внедрения и реализации программ дополнительного образования социально-педагогической направленности «Начало пути» и «Школа молодого специалиста».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6.	Выполнение регламента работы Команды специалистов по сопровождению процесса интеграции обучающихся и студентов из числа детей-сирот и детей, оставшихся без попечения родителей в образовательном пространстве колледжа.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7.	Организация взаимодействия с Уполномоченными службами </a:t>
            </a:r>
            <a:r>
              <a:rPr lang="ru-RU" dirty="0" err="1">
                <a:solidFill>
                  <a:schemeClr val="tx1"/>
                </a:solidFill>
              </a:rPr>
              <a:t>постинтернатного</a:t>
            </a:r>
            <a:r>
              <a:rPr lang="ru-RU" dirty="0">
                <a:solidFill>
                  <a:schemeClr val="tx1"/>
                </a:solidFill>
              </a:rPr>
              <a:t> сопровождения выпускников сиротских организаций по месту проживания выпускников.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31"/>
            <a:ext cx="12192000" cy="900751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 внутренним условиям эффективной  социально-трудовой адаптации </a:t>
            </a:r>
            <a:r>
              <a:rPr lang="ru-RU" sz="2800" dirty="0" smtClean="0"/>
              <a:t>отнесены: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023582"/>
            <a:ext cx="11682484" cy="57184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Для организации-работодателя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Наличие и развитие института наставничества на предприятии;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Позитивная </a:t>
            </a:r>
            <a:r>
              <a:rPr lang="ru-RU" dirty="0">
                <a:solidFill>
                  <a:schemeClr val="tx1"/>
                </a:solidFill>
              </a:rPr>
              <a:t>эмоциональную насыщенность трудовой </a:t>
            </a:r>
            <a:r>
              <a:rPr lang="ru-RU" dirty="0" smtClean="0">
                <a:solidFill>
                  <a:schemeClr val="tx1"/>
                </a:solidFill>
              </a:rPr>
              <a:t>среды и </a:t>
            </a:r>
            <a:r>
              <a:rPr lang="ru-RU" dirty="0" err="1" smtClean="0">
                <a:solidFill>
                  <a:schemeClr val="tx1"/>
                </a:solidFill>
              </a:rPr>
              <a:t>референтная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значимость </a:t>
            </a:r>
            <a:r>
              <a:rPr lang="ru-RU" dirty="0" smtClean="0">
                <a:solidFill>
                  <a:schemeClr val="tx1"/>
                </a:solidFill>
              </a:rPr>
              <a:t> профессиональной  деятельности </a:t>
            </a:r>
            <a:r>
              <a:rPr lang="ru-RU" dirty="0">
                <a:solidFill>
                  <a:schemeClr val="tx1"/>
                </a:solidFill>
              </a:rPr>
              <a:t>для работников;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Отсутствие </a:t>
            </a:r>
            <a:r>
              <a:rPr lang="ru-RU" dirty="0">
                <a:solidFill>
                  <a:schemeClr val="tx1"/>
                </a:solidFill>
              </a:rPr>
              <a:t>стигматизации выпускников – </a:t>
            </a:r>
            <a:r>
              <a:rPr lang="ru-RU" dirty="0" smtClean="0">
                <a:solidFill>
                  <a:schemeClr val="tx1"/>
                </a:solidFill>
              </a:rPr>
              <a:t>сирот и толерантность </a:t>
            </a:r>
            <a:r>
              <a:rPr lang="ru-RU" dirty="0">
                <a:solidFill>
                  <a:schemeClr val="tx1"/>
                </a:solidFill>
              </a:rPr>
              <a:t>трудовой среды к выпускникам – сиротам и готовность к их социально-трудовой адаптации;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Наличие </a:t>
            </a:r>
            <a:r>
              <a:rPr lang="ru-RU" dirty="0">
                <a:solidFill>
                  <a:schemeClr val="tx1"/>
                </a:solidFill>
              </a:rPr>
              <a:t>правил в учреждении, позволяющих соблюдать личностные границы </a:t>
            </a:r>
            <a:r>
              <a:rPr lang="ru-RU" dirty="0" err="1">
                <a:solidFill>
                  <a:schemeClr val="tx1"/>
                </a:solidFill>
              </a:rPr>
              <a:t>адаптантов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smtClean="0">
                <a:solidFill>
                  <a:schemeClr val="tx1"/>
                </a:solidFill>
              </a:rPr>
              <a:t>сирот;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Пространственная</a:t>
            </a:r>
            <a:r>
              <a:rPr lang="ru-RU" dirty="0">
                <a:solidFill>
                  <a:schemeClr val="tx1"/>
                </a:solidFill>
              </a:rPr>
              <a:t>, временная, информационная структурированность трудовой среды, предсказуемость, последовательность поведения ее субъектов, единообразие и преемственность требований к </a:t>
            </a:r>
            <a:r>
              <a:rPr lang="ru-RU" dirty="0" smtClean="0">
                <a:solidFill>
                  <a:schemeClr val="tx1"/>
                </a:solidFill>
              </a:rPr>
              <a:t>работникам;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Наличие </a:t>
            </a:r>
            <a:r>
              <a:rPr lang="ru-RU" dirty="0">
                <a:solidFill>
                  <a:schemeClr val="tx1"/>
                </a:solidFill>
              </a:rPr>
              <a:t>специальных программ по социально – трудовой адаптации работников, в </a:t>
            </a:r>
            <a:r>
              <a:rPr lang="ru-RU" dirty="0" err="1">
                <a:solidFill>
                  <a:schemeClr val="tx1"/>
                </a:solidFill>
              </a:rPr>
              <a:t>т.ч</a:t>
            </a:r>
            <a:r>
              <a:rPr lang="ru-RU" dirty="0">
                <a:solidFill>
                  <a:schemeClr val="tx1"/>
                </a:solidFill>
              </a:rPr>
              <a:t>. и для выпускников – </a:t>
            </a:r>
            <a:r>
              <a:rPr lang="ru-RU" dirty="0" smtClean="0">
                <a:solidFill>
                  <a:schemeClr val="tx1"/>
                </a:solidFill>
              </a:rPr>
              <a:t>сирот;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Наличие </a:t>
            </a:r>
            <a:r>
              <a:rPr lang="ru-RU" dirty="0">
                <a:solidFill>
                  <a:schemeClr val="tx1"/>
                </a:solidFill>
              </a:rPr>
              <a:t>регламентов и реального эффективного взаимодействия организаций – работодателей с учреждениями профессионального образования, Уполномоченными организациями по </a:t>
            </a:r>
            <a:r>
              <a:rPr lang="ru-RU" dirty="0" err="1">
                <a:solidFill>
                  <a:schemeClr val="tx1"/>
                </a:solidFill>
              </a:rPr>
              <a:t>постинтернатному</a:t>
            </a:r>
            <a:r>
              <a:rPr lang="ru-RU" dirty="0">
                <a:solidFill>
                  <a:schemeClr val="tx1"/>
                </a:solidFill>
              </a:rPr>
              <a:t> сопровождению в содействии социально-трудовой адаптации выпускников-сирот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746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967" y="1305342"/>
            <a:ext cx="111638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Методические рекомендации</a:t>
            </a:r>
          </a:p>
          <a:p>
            <a:pPr algn="ctr"/>
            <a:r>
              <a:rPr lang="ru-RU" sz="2400" b="1" dirty="0" smtClean="0"/>
              <a:t>«По созданию оптимальных условий для успешной  социально-трудовой адаптации выпускников </a:t>
            </a:r>
            <a:r>
              <a:rPr lang="ru-RU" sz="2400" b="1" dirty="0" err="1" smtClean="0"/>
              <a:t>выпускников</a:t>
            </a:r>
            <a:r>
              <a:rPr lang="ru-RU" sz="2400" b="1" dirty="0" smtClean="0"/>
              <a:t> учреждений НПО и СПО из числа детей – сирот и детей на первом рабочем месте»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Авторы составители:</a:t>
            </a:r>
          </a:p>
          <a:p>
            <a:pPr algn="ctr"/>
            <a:r>
              <a:rPr lang="ru-RU" sz="2400" b="1" dirty="0" err="1" smtClean="0"/>
              <a:t>Ослон</a:t>
            </a:r>
            <a:r>
              <a:rPr lang="ru-RU" sz="2400" b="1" dirty="0" smtClean="0"/>
              <a:t> В.Н.., к. </a:t>
            </a:r>
            <a:r>
              <a:rPr lang="ru-RU" sz="2400" b="1" dirty="0" err="1" smtClean="0"/>
              <a:t>пс.н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 Селенина Е.В., </a:t>
            </a:r>
          </a:p>
          <a:p>
            <a:pPr algn="ctr"/>
            <a:r>
              <a:rPr lang="ru-RU" sz="2400" b="1" dirty="0" smtClean="0"/>
              <a:t>Семья Г.В. д. </a:t>
            </a:r>
            <a:r>
              <a:rPr lang="ru-RU" sz="2400" b="1" dirty="0" err="1" smtClean="0"/>
              <a:t>пс.н</a:t>
            </a:r>
            <a:r>
              <a:rPr lang="ru-RU" sz="2400" b="1" dirty="0" smtClean="0"/>
              <a:t>.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dirty="0" smtClean="0"/>
              <a:t>Москва, 2013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12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477672"/>
            <a:ext cx="11668836" cy="18424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постинтернатного сопровождения выпускников всех видов альтернативной опеки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8490" y="2485117"/>
            <a:ext cx="5651310" cy="31672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400" dirty="0"/>
              <a:t> </a:t>
            </a:r>
            <a:endParaRPr lang="ru-RU" sz="4400" dirty="0"/>
          </a:p>
          <a:p>
            <a:pPr algn="ctr">
              <a:buNone/>
            </a:pPr>
            <a:r>
              <a:rPr lang="ru-RU" sz="4400" dirty="0"/>
              <a:t>Обеспечение эффективной социализации и интеграции выпускников в Российский социум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485116"/>
            <a:ext cx="4754563" cy="3167292"/>
          </a:xfrm>
        </p:spPr>
      </p:pic>
    </p:spTree>
    <p:extLst>
      <p:ext uri="{BB962C8B-B14F-4D97-AF65-F5344CB8AC3E}">
        <p14:creationId xmlns:p14="http://schemas.microsoft.com/office/powerpoint/2010/main" val="315968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0"/>
            <a:ext cx="8763000" cy="144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Задачи   </a:t>
            </a:r>
            <a:r>
              <a:rPr lang="ru-RU" b="1" dirty="0" err="1" smtClean="0"/>
              <a:t>постинтернатного</a:t>
            </a:r>
            <a:r>
              <a:rPr lang="ru-RU" b="1" dirty="0" smtClean="0"/>
              <a:t> сопровождения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967" y="1524000"/>
            <a:ext cx="11354937" cy="5145360"/>
          </a:xfrm>
        </p:spPr>
        <p:txBody>
          <a:bodyPr>
            <a:normAutofit fontScale="92500"/>
          </a:bodyPr>
          <a:lstStyle/>
          <a:p>
            <a:pPr lvl="0"/>
            <a:r>
              <a:rPr lang="ru-RU" sz="3200" b="1" dirty="0"/>
              <a:t>Активизации  личностных и социальных ресурсов выпускников; </a:t>
            </a:r>
          </a:p>
          <a:p>
            <a:r>
              <a:rPr lang="ru-RU" sz="3000" b="1" dirty="0"/>
              <a:t>Профилактика противоправного поведения;</a:t>
            </a:r>
          </a:p>
          <a:p>
            <a:r>
              <a:rPr lang="ru-RU" sz="3000" b="1" dirty="0"/>
              <a:t>Формирование и развитие навыков здорового образа жизни;</a:t>
            </a:r>
          </a:p>
          <a:p>
            <a:r>
              <a:rPr lang="ru-RU" sz="3000" b="1" dirty="0"/>
              <a:t> Формирование и развитие навыков самостоятельного проживания;</a:t>
            </a:r>
            <a:endParaRPr lang="en-US" sz="3000" b="1" dirty="0"/>
          </a:p>
          <a:p>
            <a:r>
              <a:rPr lang="ru-RU" sz="3000" b="1" dirty="0"/>
              <a:t>Профессиональное самоопределение и поддержка профессионального становления.</a:t>
            </a:r>
          </a:p>
          <a:p>
            <a:r>
              <a:rPr lang="ru-RU" sz="3000" b="1" dirty="0"/>
              <a:t>Поддержка развития мотивации к повышению уровня образования;</a:t>
            </a:r>
          </a:p>
          <a:p>
            <a:r>
              <a:rPr lang="ru-RU" sz="3000" b="1" dirty="0"/>
              <a:t>Формирование и развитие  родительских компетенций и поддержка семей выпускников.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931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228600"/>
          </a:xfrm>
        </p:spPr>
        <p:txBody>
          <a:bodyPr>
            <a:noAutofit/>
          </a:bodyPr>
          <a:lstStyle/>
          <a:p>
            <a:r>
              <a:rPr lang="ru-RU" sz="2800" b="1" dirty="0"/>
              <a:t> 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064006"/>
              </p:ext>
            </p:extLst>
          </p:nvPr>
        </p:nvGraphicFramePr>
        <p:xfrm>
          <a:off x="1981200" y="609600"/>
          <a:ext cx="8229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61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2954"/>
            <a:ext cx="9144000" cy="1542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Занятость выпускников после 18 лет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4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400" dirty="0"/>
              <a:t>Программы социальной адаптации в условиях ПУ и колледжей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8490" y="2133600"/>
            <a:ext cx="565131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/>
              <a:t>Ресурсы: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Воспитательный потенциал,   многолетняя практика оказания  поддержки бывшим воспитанникам;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Государственное обеспечение реализуется в виде проживания,   питания и денежных выплат, что дает возможность освоить навык самостоятельного планирования  бюджета;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/>
              <a:t>Свобода режима дает возможности к расширению социальных сетей и укреплению навыков социальной компетенции.</a:t>
            </a:r>
          </a:p>
          <a:p>
            <a:pPr eaLnBrk="1" hangingPunct="1">
              <a:lnSpc>
                <a:spcPct val="80000"/>
              </a:lnSpc>
            </a:pPr>
            <a:endParaRPr lang="ru-RU" sz="2000" dirty="0"/>
          </a:p>
          <a:p>
            <a:pPr eaLnBrk="1" hangingPunct="1">
              <a:lnSpc>
                <a:spcPct val="80000"/>
              </a:lnSpc>
            </a:pPr>
            <a:endParaRPr lang="ru-RU" sz="2600" dirty="0"/>
          </a:p>
        </p:txBody>
      </p:sp>
      <p:sp>
        <p:nvSpPr>
          <p:cNvPr id="1331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19799" y="1905000"/>
            <a:ext cx="5580797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Проблемы: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/>
              <a:t>Уставная деятельность учреждений СПО </a:t>
            </a:r>
            <a:r>
              <a:rPr lang="ru-RU" b="1" dirty="0"/>
              <a:t>не </a:t>
            </a:r>
            <a:r>
              <a:rPr lang="ru-RU" sz="2000" b="1" dirty="0"/>
              <a:t>направлена на социальную адаптацию и психологическую реабилитацию;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/>
              <a:t>Кадровые  условия не соответствуют потребностям ЦГ;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/>
              <a:t>СПО не включены в сеть уполномоченных организаций по сопровождению выпускников.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/>
              <a:t>Территориальная отдаленность и  организационная разобщенность не позволяют эффективно использовать службы сопровождения.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1E8B2-E019-49D4-B14B-62DCA32589B4}" type="slidenum">
              <a:rPr lang="ru-RU" altLang="en-US"/>
              <a:pPr>
                <a:defRPr/>
              </a:pPr>
              <a:t>8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822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333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dirty="0"/>
              <a:t> </a:t>
            </a:r>
            <a:r>
              <a:rPr lang="ru-RU" dirty="0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23081" y="609601"/>
            <a:ext cx="11191164" cy="561422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Под </a:t>
            </a:r>
            <a:r>
              <a:rPr lang="ru-RU" b="1" dirty="0" smtClean="0"/>
              <a:t>инновационными</a:t>
            </a:r>
            <a:r>
              <a:rPr lang="ru-RU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технологиями сопровождения понимаются</a:t>
            </a:r>
            <a:endParaRPr lang="ru-RU" b="1" dirty="0" smtClean="0"/>
          </a:p>
          <a:p>
            <a:pPr eaLnBrk="1" hangingPunct="1"/>
            <a:r>
              <a:rPr lang="ru-RU" b="1" dirty="0" smtClean="0"/>
              <a:t>Изменения подходов</a:t>
            </a:r>
          </a:p>
          <a:p>
            <a:pPr eaLnBrk="1" hangingPunct="1"/>
            <a:r>
              <a:rPr lang="ru-RU" b="1" dirty="0" smtClean="0"/>
              <a:t>Расширения традиционного функционала</a:t>
            </a:r>
            <a:r>
              <a:rPr lang="ru-RU" dirty="0" smtClean="0"/>
              <a:t>  образовательной   организации, на базе которой они реализуются;</a:t>
            </a:r>
          </a:p>
          <a:p>
            <a:pPr eaLnBrk="1" hangingPunct="1"/>
            <a:r>
              <a:rPr lang="ru-RU" dirty="0" smtClean="0"/>
              <a:t>Выделение </a:t>
            </a:r>
            <a:r>
              <a:rPr lang="ru-RU" b="1" dirty="0" smtClean="0"/>
              <a:t>новых целевых групп;</a:t>
            </a:r>
          </a:p>
          <a:p>
            <a:pPr eaLnBrk="1" hangingPunct="1"/>
            <a:r>
              <a:rPr lang="ru-RU" dirty="0" smtClean="0"/>
              <a:t>Внедрение</a:t>
            </a:r>
            <a:r>
              <a:rPr lang="ru-RU" b="1" dirty="0" smtClean="0"/>
              <a:t> новых  приемов, методов, инструментария</a:t>
            </a:r>
          </a:p>
          <a:p>
            <a:pPr eaLnBrk="1" hangingPunct="1"/>
            <a:r>
              <a:rPr lang="ru-RU" dirty="0" smtClean="0"/>
              <a:t>Организация </a:t>
            </a:r>
            <a:r>
              <a:rPr lang="ru-RU" b="1" dirty="0" smtClean="0"/>
              <a:t>межведомственного и межсекторного </a:t>
            </a:r>
            <a:r>
              <a:rPr lang="ru-RU" dirty="0" smtClean="0"/>
              <a:t>взаимодействия</a:t>
            </a:r>
          </a:p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CC07-F5C3-4D8F-8512-7EDC64AA3194}" type="slidenum">
              <a:rPr lang="ru-RU" altLang="en-US"/>
              <a:pPr>
                <a:defRPr/>
              </a:pPr>
              <a:t>9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5026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108</TotalTime>
  <Words>1810</Words>
  <Application>Microsoft Office PowerPoint</Application>
  <PresentationFormat>Widescreen</PresentationFormat>
  <Paragraphs>282</Paragraphs>
  <Slides>34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Andale Sans UI</vt:lpstr>
      <vt:lpstr>Arial</vt:lpstr>
      <vt:lpstr>Calibri</vt:lpstr>
      <vt:lpstr>Corbel</vt:lpstr>
      <vt:lpstr>Tahoma</vt:lpstr>
      <vt:lpstr>Times New Roman</vt:lpstr>
      <vt:lpstr>Wingdings</vt:lpstr>
      <vt:lpstr>Basis</vt:lpstr>
      <vt:lpstr>Технологии сопровождения выпускников организаций для детей-сирот в постинтернатный период, в процессе получения ими профессионального образования и при первичном трудоустройстве.</vt:lpstr>
      <vt:lpstr>ОСНОВНАЯ ИДЕЯ </vt:lpstr>
      <vt:lpstr>Национальная стратегия действий в интересах детей на 2012 - 2017 годы</vt:lpstr>
      <vt:lpstr>ЦЕЛЬ постинтернатного сопровождения выпускников всех видов альтернативной опеки</vt:lpstr>
      <vt:lpstr>Задачи   постинтернатного сопровождения</vt:lpstr>
      <vt:lpstr> </vt:lpstr>
      <vt:lpstr>Занятость выпускников после 18 лет </vt:lpstr>
      <vt:lpstr>Программы социальной адаптации в условиях ПУ и колледжей</vt:lpstr>
      <vt:lpstr>  </vt:lpstr>
      <vt:lpstr>МОДЕЛЬ  межведомственного взаимодействия   для эффективного постинтернатного сопровождения</vt:lpstr>
      <vt:lpstr>  Алгоритмы взаимодействия службы и социальной сети выпускников </vt:lpstr>
      <vt:lpstr>Алгоритмы взаимодействия службы и социальной сети выпускников</vt:lpstr>
      <vt:lpstr>Алгоритмы взаимодействия службы и социальной сети выпускников</vt:lpstr>
      <vt:lpstr>подготовка студентов из числа детей-сирот к производственной практике: </vt:lpstr>
      <vt:lpstr>Диагностика ресурсности выпускника в отношении социально-трудовой адаптации</vt:lpstr>
      <vt:lpstr>Результаты диагностики</vt:lpstr>
      <vt:lpstr>Консультации студентов колледжа из числа детей-сирот  перед прохождением производственной практики</vt:lpstr>
      <vt:lpstr>Совещание  руководителя производственной практики колледжа и кадровой службы организации-работодателя</vt:lpstr>
      <vt:lpstr> Форма оценки  оптимального места прохождения практики</vt:lpstr>
      <vt:lpstr>Расширенный Педагогический Совет </vt:lpstr>
      <vt:lpstr>Начало производственной практики: знакомство практикантов с наставниками на месте производственной практики</vt:lpstr>
      <vt:lpstr>социально-психолого-педагогическое сопровождение студентов-сирот в период прохождения производственной практики</vt:lpstr>
      <vt:lpstr>Школа «Молодого Специалиста»</vt:lpstr>
      <vt:lpstr>Школа «Молодого Специалиста»</vt:lpstr>
      <vt:lpstr>заключительная диагностика для выявления изменившихся  ресурсов выпускника-сироты в отношении его социально-трудовой адаптации</vt:lpstr>
      <vt:lpstr>Пример составления личного карьерного плана</vt:lpstr>
      <vt:lpstr>ПРИМЕР ВЫБОРА КАЧЕСТВ   </vt:lpstr>
      <vt:lpstr>Пример работы над качествами</vt:lpstr>
      <vt:lpstr>Этап социально-психолого-педагогического сопровождения процесса социально-трудовой адаптации выпускника СПО из числа детей сирот  на 1-м рабочем месте</vt:lpstr>
      <vt:lpstr>Алгоритм подбора и подготовки наставников </vt:lpstr>
      <vt:lpstr>К внешним условиям   оптимальной интеграции и адаптации</vt:lpstr>
      <vt:lpstr>К внутренним условиям эффективной  интеграции и социально-трудовой адаптации отнесены:</vt:lpstr>
      <vt:lpstr>К внутренним условиям эффективной  социально-трудовой адаптации отнесены: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сопровождения выпускников организаций для детей-сирот в постинтернатный период, в процессе получения ими профессионального образования и при первичном трудоустройстве.</dc:title>
  <dc:creator>Katya</dc:creator>
  <cp:lastModifiedBy>Katya</cp:lastModifiedBy>
  <cp:revision>29</cp:revision>
  <dcterms:created xsi:type="dcterms:W3CDTF">2016-03-30T16:53:52Z</dcterms:created>
  <dcterms:modified xsi:type="dcterms:W3CDTF">2016-03-31T01:17:49Z</dcterms:modified>
</cp:coreProperties>
</file>